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74" r:id="rId3"/>
    <p:sldId id="272" r:id="rId4"/>
    <p:sldId id="258" r:id="rId5"/>
    <p:sldId id="301" r:id="rId6"/>
    <p:sldId id="277" r:id="rId7"/>
    <p:sldId id="302" r:id="rId8"/>
    <p:sldId id="290" r:id="rId9"/>
    <p:sldId id="282" r:id="rId10"/>
    <p:sldId id="275" r:id="rId11"/>
    <p:sldId id="269" r:id="rId12"/>
    <p:sldId id="276" r:id="rId13"/>
    <p:sldId id="293" r:id="rId14"/>
    <p:sldId id="308" r:id="rId15"/>
    <p:sldId id="288" r:id="rId16"/>
    <p:sldId id="309" r:id="rId17"/>
    <p:sldId id="285" r:id="rId18"/>
    <p:sldId id="283" r:id="rId19"/>
    <p:sldId id="268" r:id="rId20"/>
    <p:sldId id="310" r:id="rId21"/>
    <p:sldId id="294" r:id="rId22"/>
    <p:sldId id="303" r:id="rId23"/>
    <p:sldId id="304" r:id="rId24"/>
    <p:sldId id="284" r:id="rId25"/>
    <p:sldId id="305" r:id="rId26"/>
    <p:sldId id="312" r:id="rId27"/>
    <p:sldId id="295" r:id="rId28"/>
    <p:sldId id="314" r:id="rId29"/>
    <p:sldId id="292" r:id="rId30"/>
    <p:sldId id="266" r:id="rId31"/>
    <p:sldId id="313"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7" d="100"/>
          <a:sy n="87" d="100"/>
        </p:scale>
        <p:origin x="-1464"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openxmlformats.org/officeDocument/2006/relationships/oleObject" Target="NULL" TargetMode="External"/><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Sheet1!$A$29</c:f>
              <c:strCache>
                <c:ptCount val="1"/>
                <c:pt idx="0">
                  <c:v>TSC</c:v>
                </c:pt>
              </c:strCache>
            </c:strRef>
          </c:tx>
          <c:marker>
            <c:symbol val="none"/>
          </c:marker>
          <c:errBars>
            <c:errDir val="y"/>
            <c:errBarType val="both"/>
            <c:errValType val="stdErr"/>
            <c:noEndCap val="0"/>
          </c:errBars>
          <c:cat>
            <c:strRef>
              <c:f>Sheet1!$B$28:$D$28</c:f>
              <c:strCache>
                <c:ptCount val="3"/>
                <c:pt idx="0">
                  <c:v>Same</c:v>
                </c:pt>
                <c:pt idx="1">
                  <c:v>Similar</c:v>
                </c:pt>
                <c:pt idx="2">
                  <c:v>Different</c:v>
                </c:pt>
              </c:strCache>
            </c:strRef>
          </c:cat>
          <c:val>
            <c:numRef>
              <c:f>Sheet1!$B$29:$D$29</c:f>
              <c:numCache>
                <c:formatCode>General</c:formatCode>
                <c:ptCount val="3"/>
                <c:pt idx="0">
                  <c:v>0.65110000000000001</c:v>
                </c:pt>
                <c:pt idx="1">
                  <c:v>0.67752999999999997</c:v>
                </c:pt>
                <c:pt idx="2">
                  <c:v>0.64329999999999998</c:v>
                </c:pt>
              </c:numCache>
            </c:numRef>
          </c:val>
          <c:smooth val="0"/>
        </c:ser>
        <c:ser>
          <c:idx val="1"/>
          <c:order val="1"/>
          <c:tx>
            <c:strRef>
              <c:f>Sheet1!$A$30</c:f>
              <c:strCache>
                <c:ptCount val="1"/>
                <c:pt idx="0">
                  <c:v>TDC</c:v>
                </c:pt>
              </c:strCache>
            </c:strRef>
          </c:tx>
          <c:marker>
            <c:symbol val="none"/>
          </c:marker>
          <c:errBars>
            <c:errDir val="y"/>
            <c:errBarType val="both"/>
            <c:errValType val="stdErr"/>
            <c:noEndCap val="0"/>
          </c:errBars>
          <c:cat>
            <c:strRef>
              <c:f>Sheet1!$B$28:$D$28</c:f>
              <c:strCache>
                <c:ptCount val="3"/>
                <c:pt idx="0">
                  <c:v>Same</c:v>
                </c:pt>
                <c:pt idx="1">
                  <c:v>Similar</c:v>
                </c:pt>
                <c:pt idx="2">
                  <c:v>Different</c:v>
                </c:pt>
              </c:strCache>
            </c:strRef>
          </c:cat>
          <c:val>
            <c:numRef>
              <c:f>Sheet1!$B$30:$D$30</c:f>
              <c:numCache>
                <c:formatCode>General</c:formatCode>
                <c:ptCount val="3"/>
                <c:pt idx="0">
                  <c:v>0.76307999999999998</c:v>
                </c:pt>
                <c:pt idx="1">
                  <c:v>0.75741999999999998</c:v>
                </c:pt>
                <c:pt idx="2">
                  <c:v>0.69757999999999998</c:v>
                </c:pt>
              </c:numCache>
            </c:numRef>
          </c:val>
          <c:smooth val="0"/>
        </c:ser>
        <c:dLbls>
          <c:showLegendKey val="0"/>
          <c:showVal val="0"/>
          <c:showCatName val="0"/>
          <c:showSerName val="0"/>
          <c:showPercent val="0"/>
          <c:showBubbleSize val="0"/>
        </c:dLbls>
        <c:marker val="1"/>
        <c:smooth val="0"/>
        <c:axId val="195612672"/>
        <c:axId val="195614208"/>
      </c:lineChart>
      <c:catAx>
        <c:axId val="195612672"/>
        <c:scaling>
          <c:orientation val="minMax"/>
        </c:scaling>
        <c:delete val="0"/>
        <c:axPos val="b"/>
        <c:numFmt formatCode="General" sourceLinked="0"/>
        <c:majorTickMark val="out"/>
        <c:minorTickMark val="none"/>
        <c:tickLblPos val="nextTo"/>
        <c:crossAx val="195614208"/>
        <c:crosses val="autoZero"/>
        <c:auto val="1"/>
        <c:lblAlgn val="ctr"/>
        <c:lblOffset val="100"/>
        <c:noMultiLvlLbl val="0"/>
      </c:catAx>
      <c:valAx>
        <c:axId val="195614208"/>
        <c:scaling>
          <c:orientation val="minMax"/>
          <c:max val="0.8"/>
          <c:min val="0.5"/>
        </c:scaling>
        <c:delete val="0"/>
        <c:axPos val="l"/>
        <c:majorGridlines/>
        <c:numFmt formatCode="General" sourceLinked="1"/>
        <c:majorTickMark val="out"/>
        <c:minorTickMark val="none"/>
        <c:tickLblPos val="nextTo"/>
        <c:crossAx val="195612672"/>
        <c:crosses val="autoZero"/>
        <c:crossBetween val="between"/>
        <c:majorUnit val="2.0000000000000004E-2"/>
      </c:valAx>
    </c:plotArea>
    <c:legend>
      <c:legendPos val="r"/>
      <c:layout/>
      <c:overlay val="0"/>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1"/>
          <c:order val="0"/>
          <c:tx>
            <c:strRef>
              <c:f>Sheet1!$A$11</c:f>
              <c:strCache>
                <c:ptCount val="1"/>
                <c:pt idx="0">
                  <c:v>Non TDC</c:v>
                </c:pt>
              </c:strCache>
            </c:strRef>
          </c:tx>
          <c:marker>
            <c:symbol val="none"/>
          </c:marker>
          <c:errBars>
            <c:errDir val="y"/>
            <c:errBarType val="both"/>
            <c:errValType val="stdErr"/>
            <c:noEndCap val="0"/>
            <c:spPr>
              <a:ln w="34925">
                <a:solidFill>
                  <a:srgbClr val="C0504D"/>
                </a:solidFill>
              </a:ln>
            </c:spPr>
          </c:errBars>
          <c:cat>
            <c:strRef>
              <c:f>Sheet1!$B$9:$D$9</c:f>
              <c:strCache>
                <c:ptCount val="3"/>
                <c:pt idx="0">
                  <c:v>Same</c:v>
                </c:pt>
                <c:pt idx="1">
                  <c:v>Similar</c:v>
                </c:pt>
                <c:pt idx="2">
                  <c:v>Different</c:v>
                </c:pt>
              </c:strCache>
            </c:strRef>
          </c:cat>
          <c:val>
            <c:numRef>
              <c:f>Sheet1!$B$11:$D$11</c:f>
              <c:numCache>
                <c:formatCode>General</c:formatCode>
                <c:ptCount val="3"/>
                <c:pt idx="0">
                  <c:v>0.73899999999999999</c:v>
                </c:pt>
                <c:pt idx="1">
                  <c:v>0.71799999999999997</c:v>
                </c:pt>
                <c:pt idx="2">
                  <c:v>0.63800000000000001</c:v>
                </c:pt>
              </c:numCache>
            </c:numRef>
          </c:val>
          <c:smooth val="0"/>
        </c:ser>
        <c:ser>
          <c:idx val="3"/>
          <c:order val="1"/>
          <c:tx>
            <c:strRef>
              <c:f>Sheet1!$A$13</c:f>
              <c:strCache>
                <c:ptCount val="1"/>
                <c:pt idx="0">
                  <c:v>Mod TDC</c:v>
                </c:pt>
              </c:strCache>
            </c:strRef>
          </c:tx>
          <c:marker>
            <c:symbol val="none"/>
          </c:marker>
          <c:errBars>
            <c:errDir val="y"/>
            <c:errBarType val="both"/>
            <c:errValType val="stdErr"/>
            <c:noEndCap val="0"/>
            <c:spPr>
              <a:ln w="34925" cap="sq">
                <a:solidFill>
                  <a:srgbClr val="8064A2"/>
                </a:solidFill>
              </a:ln>
            </c:spPr>
          </c:errBars>
          <c:cat>
            <c:strRef>
              <c:f>Sheet1!$B$9:$D$9</c:f>
              <c:strCache>
                <c:ptCount val="3"/>
                <c:pt idx="0">
                  <c:v>Same</c:v>
                </c:pt>
                <c:pt idx="1">
                  <c:v>Similar</c:v>
                </c:pt>
                <c:pt idx="2">
                  <c:v>Different</c:v>
                </c:pt>
              </c:strCache>
            </c:strRef>
          </c:cat>
          <c:val>
            <c:numRef>
              <c:f>Sheet1!$B$13:$D$13</c:f>
              <c:numCache>
                <c:formatCode>General</c:formatCode>
                <c:ptCount val="3"/>
                <c:pt idx="0">
                  <c:v>0.73</c:v>
                </c:pt>
                <c:pt idx="1">
                  <c:v>0.73899999999999999</c:v>
                </c:pt>
                <c:pt idx="2">
                  <c:v>0.67700000000000005</c:v>
                </c:pt>
              </c:numCache>
            </c:numRef>
          </c:val>
          <c:smooth val="0"/>
        </c:ser>
        <c:ser>
          <c:idx val="5"/>
          <c:order val="2"/>
          <c:tx>
            <c:strRef>
              <c:f>Sheet1!$A$15</c:f>
              <c:strCache>
                <c:ptCount val="1"/>
                <c:pt idx="0">
                  <c:v>High TDC</c:v>
                </c:pt>
              </c:strCache>
            </c:strRef>
          </c:tx>
          <c:marker>
            <c:symbol val="none"/>
          </c:marker>
          <c:errBars>
            <c:errDir val="y"/>
            <c:errBarType val="both"/>
            <c:errValType val="stdErr"/>
            <c:noEndCap val="0"/>
            <c:spPr>
              <a:ln w="34925">
                <a:solidFill>
                  <a:srgbClr val="F79646"/>
                </a:solidFill>
              </a:ln>
            </c:spPr>
          </c:errBars>
          <c:cat>
            <c:strRef>
              <c:f>Sheet1!$B$9:$D$9</c:f>
              <c:strCache>
                <c:ptCount val="3"/>
                <c:pt idx="0">
                  <c:v>Same</c:v>
                </c:pt>
                <c:pt idx="1">
                  <c:v>Similar</c:v>
                </c:pt>
                <c:pt idx="2">
                  <c:v>Different</c:v>
                </c:pt>
              </c:strCache>
            </c:strRef>
          </c:cat>
          <c:val>
            <c:numRef>
              <c:f>Sheet1!$B$15:$D$15</c:f>
              <c:numCache>
                <c:formatCode>General</c:formatCode>
                <c:ptCount val="3"/>
                <c:pt idx="0">
                  <c:v>0.81799999999999995</c:v>
                </c:pt>
                <c:pt idx="1">
                  <c:v>0.81299999999999994</c:v>
                </c:pt>
                <c:pt idx="2">
                  <c:v>0.77600000000000002</c:v>
                </c:pt>
              </c:numCache>
            </c:numRef>
          </c:val>
          <c:smooth val="0"/>
        </c:ser>
        <c:dLbls>
          <c:showLegendKey val="0"/>
          <c:showVal val="0"/>
          <c:showCatName val="0"/>
          <c:showSerName val="0"/>
          <c:showPercent val="0"/>
          <c:showBubbleSize val="0"/>
        </c:dLbls>
        <c:marker val="1"/>
        <c:smooth val="0"/>
        <c:axId val="244299648"/>
        <c:axId val="244301184"/>
      </c:lineChart>
      <c:catAx>
        <c:axId val="244299648"/>
        <c:scaling>
          <c:orientation val="minMax"/>
        </c:scaling>
        <c:delete val="0"/>
        <c:axPos val="b"/>
        <c:numFmt formatCode="General" sourceLinked="0"/>
        <c:majorTickMark val="out"/>
        <c:minorTickMark val="none"/>
        <c:tickLblPos val="nextTo"/>
        <c:crossAx val="244301184"/>
        <c:crosses val="autoZero"/>
        <c:auto val="1"/>
        <c:lblAlgn val="ctr"/>
        <c:lblOffset val="100"/>
        <c:noMultiLvlLbl val="0"/>
      </c:catAx>
      <c:valAx>
        <c:axId val="244301184"/>
        <c:scaling>
          <c:orientation val="minMax"/>
          <c:max val="0.84000000000000008"/>
          <c:min val="0.5"/>
        </c:scaling>
        <c:delete val="0"/>
        <c:axPos val="l"/>
        <c:majorGridlines/>
        <c:numFmt formatCode="General" sourceLinked="1"/>
        <c:majorTickMark val="out"/>
        <c:minorTickMark val="none"/>
        <c:tickLblPos val="nextTo"/>
        <c:crossAx val="244299648"/>
        <c:crosses val="autoZero"/>
        <c:crossBetween val="between"/>
        <c:majorUnit val="2.0000000000000004E-2"/>
      </c:valAx>
    </c:plotArea>
    <c:legend>
      <c:legendPos val="r"/>
      <c:layout/>
      <c:overlay val="0"/>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Sheet1!$A$10</c:f>
              <c:strCache>
                <c:ptCount val="1"/>
                <c:pt idx="0">
                  <c:v>Non TSC</c:v>
                </c:pt>
              </c:strCache>
            </c:strRef>
          </c:tx>
          <c:marker>
            <c:symbol val="none"/>
          </c:marker>
          <c:errBars>
            <c:errDir val="y"/>
            <c:errBarType val="both"/>
            <c:errValType val="stdErr"/>
            <c:noEndCap val="0"/>
            <c:spPr>
              <a:ln w="41275" cap="sq" cmpd="sng">
                <a:solidFill>
                  <a:srgbClr val="4F81BD"/>
                </a:solidFill>
                <a:headEnd type="none"/>
              </a:ln>
            </c:spPr>
          </c:errBars>
          <c:cat>
            <c:strRef>
              <c:f>Sheet1!$B$9:$D$9</c:f>
              <c:strCache>
                <c:ptCount val="3"/>
                <c:pt idx="0">
                  <c:v>Same</c:v>
                </c:pt>
                <c:pt idx="1">
                  <c:v>Similar</c:v>
                </c:pt>
                <c:pt idx="2">
                  <c:v>Different</c:v>
                </c:pt>
              </c:strCache>
            </c:strRef>
          </c:cat>
          <c:val>
            <c:numRef>
              <c:f>Sheet1!$B$10:$D$10</c:f>
              <c:numCache>
                <c:formatCode>General</c:formatCode>
                <c:ptCount val="3"/>
                <c:pt idx="0">
                  <c:v>0.61399999999999999</c:v>
                </c:pt>
                <c:pt idx="1">
                  <c:v>0.64900000000000002</c:v>
                </c:pt>
                <c:pt idx="2">
                  <c:v>0.59599999999999997</c:v>
                </c:pt>
              </c:numCache>
            </c:numRef>
          </c:val>
          <c:smooth val="0"/>
        </c:ser>
        <c:ser>
          <c:idx val="2"/>
          <c:order val="1"/>
          <c:tx>
            <c:strRef>
              <c:f>Sheet1!$A$12</c:f>
              <c:strCache>
                <c:ptCount val="1"/>
                <c:pt idx="0">
                  <c:v>Mod TSC</c:v>
                </c:pt>
              </c:strCache>
            </c:strRef>
          </c:tx>
          <c:marker>
            <c:symbol val="none"/>
          </c:marker>
          <c:errBars>
            <c:errDir val="y"/>
            <c:errBarType val="both"/>
            <c:errValType val="stdErr"/>
            <c:noEndCap val="0"/>
            <c:spPr>
              <a:ln w="34925" cap="sq">
                <a:solidFill>
                  <a:srgbClr val="9BBB59"/>
                </a:solidFill>
              </a:ln>
            </c:spPr>
          </c:errBars>
          <c:cat>
            <c:strRef>
              <c:f>Sheet1!$B$9:$D$9</c:f>
              <c:strCache>
                <c:ptCount val="3"/>
                <c:pt idx="0">
                  <c:v>Same</c:v>
                </c:pt>
                <c:pt idx="1">
                  <c:v>Similar</c:v>
                </c:pt>
                <c:pt idx="2">
                  <c:v>Different</c:v>
                </c:pt>
              </c:strCache>
            </c:strRef>
          </c:cat>
          <c:val>
            <c:numRef>
              <c:f>Sheet1!$B$12:$D$12</c:f>
              <c:numCache>
                <c:formatCode>General</c:formatCode>
                <c:ptCount val="3"/>
                <c:pt idx="0">
                  <c:v>0.62</c:v>
                </c:pt>
                <c:pt idx="1">
                  <c:v>0.66700000000000004</c:v>
                </c:pt>
                <c:pt idx="2">
                  <c:v>0.6</c:v>
                </c:pt>
              </c:numCache>
            </c:numRef>
          </c:val>
          <c:smooth val="0"/>
        </c:ser>
        <c:ser>
          <c:idx val="4"/>
          <c:order val="2"/>
          <c:tx>
            <c:strRef>
              <c:f>Sheet1!$A$14</c:f>
              <c:strCache>
                <c:ptCount val="1"/>
                <c:pt idx="0">
                  <c:v>High TSC</c:v>
                </c:pt>
              </c:strCache>
            </c:strRef>
          </c:tx>
          <c:marker>
            <c:symbol val="none"/>
          </c:marker>
          <c:errBars>
            <c:errDir val="y"/>
            <c:errBarType val="both"/>
            <c:errValType val="stdErr"/>
            <c:noEndCap val="0"/>
            <c:spPr>
              <a:ln w="34925">
                <a:solidFill>
                  <a:srgbClr val="4BACC6"/>
                </a:solidFill>
              </a:ln>
            </c:spPr>
          </c:errBars>
          <c:cat>
            <c:strRef>
              <c:f>Sheet1!$B$9:$D$9</c:f>
              <c:strCache>
                <c:ptCount val="3"/>
                <c:pt idx="0">
                  <c:v>Same</c:v>
                </c:pt>
                <c:pt idx="1">
                  <c:v>Similar</c:v>
                </c:pt>
                <c:pt idx="2">
                  <c:v>Different</c:v>
                </c:pt>
              </c:strCache>
            </c:strRef>
          </c:cat>
          <c:val>
            <c:numRef>
              <c:f>Sheet1!$B$14:$D$14</c:f>
              <c:numCache>
                <c:formatCode>General</c:formatCode>
                <c:ptCount val="3"/>
                <c:pt idx="0">
                  <c:v>0.71599999999999997</c:v>
                </c:pt>
                <c:pt idx="1">
                  <c:v>0.71499999999999997</c:v>
                </c:pt>
                <c:pt idx="2">
                  <c:v>0.73199999999999998</c:v>
                </c:pt>
              </c:numCache>
            </c:numRef>
          </c:val>
          <c:smooth val="0"/>
        </c:ser>
        <c:dLbls>
          <c:showLegendKey val="0"/>
          <c:showVal val="0"/>
          <c:showCatName val="0"/>
          <c:showSerName val="0"/>
          <c:showPercent val="0"/>
          <c:showBubbleSize val="0"/>
        </c:dLbls>
        <c:marker val="1"/>
        <c:smooth val="0"/>
        <c:axId val="245290112"/>
        <c:axId val="245291648"/>
      </c:lineChart>
      <c:catAx>
        <c:axId val="245290112"/>
        <c:scaling>
          <c:orientation val="minMax"/>
        </c:scaling>
        <c:delete val="0"/>
        <c:axPos val="b"/>
        <c:numFmt formatCode="General" sourceLinked="0"/>
        <c:majorTickMark val="out"/>
        <c:minorTickMark val="none"/>
        <c:tickLblPos val="nextTo"/>
        <c:crossAx val="245291648"/>
        <c:crosses val="autoZero"/>
        <c:auto val="1"/>
        <c:lblAlgn val="ctr"/>
        <c:lblOffset val="100"/>
        <c:noMultiLvlLbl val="0"/>
      </c:catAx>
      <c:valAx>
        <c:axId val="245291648"/>
        <c:scaling>
          <c:orientation val="minMax"/>
          <c:max val="0.84000000000000008"/>
          <c:min val="0.5"/>
        </c:scaling>
        <c:delete val="0"/>
        <c:axPos val="l"/>
        <c:majorGridlines/>
        <c:numFmt formatCode="General" sourceLinked="1"/>
        <c:majorTickMark val="out"/>
        <c:minorTickMark val="none"/>
        <c:tickLblPos val="nextTo"/>
        <c:crossAx val="245290112"/>
        <c:crosses val="autoZero"/>
        <c:crossBetween val="between"/>
        <c:majorUnit val="2.0000000000000004E-2"/>
      </c:valAx>
    </c:plotArea>
    <c:legend>
      <c:legendPos val="r"/>
      <c:layout/>
      <c:overlay val="0"/>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Sheet1!$A$10</c:f>
              <c:strCache>
                <c:ptCount val="1"/>
                <c:pt idx="0">
                  <c:v>Non TSC</c:v>
                </c:pt>
              </c:strCache>
            </c:strRef>
          </c:tx>
          <c:marker>
            <c:symbol val="none"/>
          </c:marker>
          <c:errBars>
            <c:errDir val="y"/>
            <c:errBarType val="both"/>
            <c:errValType val="stdErr"/>
            <c:noEndCap val="0"/>
            <c:spPr>
              <a:ln w="41275" cap="sq" cmpd="sng">
                <a:solidFill>
                  <a:srgbClr val="4F81BD"/>
                </a:solidFill>
                <a:headEnd type="none"/>
              </a:ln>
            </c:spPr>
          </c:errBars>
          <c:cat>
            <c:strRef>
              <c:f>Sheet1!$B$9:$D$9</c:f>
              <c:strCache>
                <c:ptCount val="3"/>
                <c:pt idx="0">
                  <c:v>Same</c:v>
                </c:pt>
                <c:pt idx="1">
                  <c:v>Similar</c:v>
                </c:pt>
                <c:pt idx="2">
                  <c:v>Different</c:v>
                </c:pt>
              </c:strCache>
            </c:strRef>
          </c:cat>
          <c:val>
            <c:numRef>
              <c:f>Sheet1!$B$10:$D$10</c:f>
              <c:numCache>
                <c:formatCode>General</c:formatCode>
                <c:ptCount val="3"/>
                <c:pt idx="0">
                  <c:v>0.61399999999999999</c:v>
                </c:pt>
                <c:pt idx="1">
                  <c:v>0.64900000000000002</c:v>
                </c:pt>
                <c:pt idx="2">
                  <c:v>0.59599999999999997</c:v>
                </c:pt>
              </c:numCache>
            </c:numRef>
          </c:val>
          <c:smooth val="0"/>
        </c:ser>
        <c:ser>
          <c:idx val="2"/>
          <c:order val="1"/>
          <c:tx>
            <c:strRef>
              <c:f>Sheet1!$A$12</c:f>
              <c:strCache>
                <c:ptCount val="1"/>
                <c:pt idx="0">
                  <c:v>Mod TSC</c:v>
                </c:pt>
              </c:strCache>
            </c:strRef>
          </c:tx>
          <c:marker>
            <c:symbol val="none"/>
          </c:marker>
          <c:errBars>
            <c:errDir val="y"/>
            <c:errBarType val="both"/>
            <c:errValType val="stdErr"/>
            <c:noEndCap val="0"/>
            <c:spPr>
              <a:ln w="34925" cap="sq">
                <a:solidFill>
                  <a:srgbClr val="9BBB59"/>
                </a:solidFill>
              </a:ln>
            </c:spPr>
          </c:errBars>
          <c:cat>
            <c:strRef>
              <c:f>Sheet1!$B$9:$D$9</c:f>
              <c:strCache>
                <c:ptCount val="3"/>
                <c:pt idx="0">
                  <c:v>Same</c:v>
                </c:pt>
                <c:pt idx="1">
                  <c:v>Similar</c:v>
                </c:pt>
                <c:pt idx="2">
                  <c:v>Different</c:v>
                </c:pt>
              </c:strCache>
            </c:strRef>
          </c:cat>
          <c:val>
            <c:numRef>
              <c:f>Sheet1!$B$12:$D$12</c:f>
              <c:numCache>
                <c:formatCode>General</c:formatCode>
                <c:ptCount val="3"/>
                <c:pt idx="0">
                  <c:v>0.62</c:v>
                </c:pt>
                <c:pt idx="1">
                  <c:v>0.66700000000000004</c:v>
                </c:pt>
                <c:pt idx="2">
                  <c:v>0.6</c:v>
                </c:pt>
              </c:numCache>
            </c:numRef>
          </c:val>
          <c:smooth val="0"/>
        </c:ser>
        <c:ser>
          <c:idx val="4"/>
          <c:order val="2"/>
          <c:tx>
            <c:strRef>
              <c:f>Sheet1!$A$14</c:f>
              <c:strCache>
                <c:ptCount val="1"/>
                <c:pt idx="0">
                  <c:v>High TSC</c:v>
                </c:pt>
              </c:strCache>
            </c:strRef>
          </c:tx>
          <c:marker>
            <c:symbol val="none"/>
          </c:marker>
          <c:errBars>
            <c:errDir val="y"/>
            <c:errBarType val="both"/>
            <c:errValType val="stdErr"/>
            <c:noEndCap val="0"/>
            <c:spPr>
              <a:ln w="34925">
                <a:solidFill>
                  <a:srgbClr val="4BACC6"/>
                </a:solidFill>
              </a:ln>
            </c:spPr>
          </c:errBars>
          <c:cat>
            <c:strRef>
              <c:f>Sheet1!$B$9:$D$9</c:f>
              <c:strCache>
                <c:ptCount val="3"/>
                <c:pt idx="0">
                  <c:v>Same</c:v>
                </c:pt>
                <c:pt idx="1">
                  <c:v>Similar</c:v>
                </c:pt>
                <c:pt idx="2">
                  <c:v>Different</c:v>
                </c:pt>
              </c:strCache>
            </c:strRef>
          </c:cat>
          <c:val>
            <c:numRef>
              <c:f>Sheet1!$B$14:$D$14</c:f>
              <c:numCache>
                <c:formatCode>General</c:formatCode>
                <c:ptCount val="3"/>
                <c:pt idx="0">
                  <c:v>0.71599999999999997</c:v>
                </c:pt>
                <c:pt idx="1">
                  <c:v>0.71499999999999997</c:v>
                </c:pt>
                <c:pt idx="2">
                  <c:v>0.73199999999999998</c:v>
                </c:pt>
              </c:numCache>
            </c:numRef>
          </c:val>
          <c:smooth val="0"/>
        </c:ser>
        <c:dLbls>
          <c:showLegendKey val="0"/>
          <c:showVal val="0"/>
          <c:showCatName val="0"/>
          <c:showSerName val="0"/>
          <c:showPercent val="0"/>
          <c:showBubbleSize val="0"/>
        </c:dLbls>
        <c:marker val="1"/>
        <c:smooth val="0"/>
        <c:axId val="246299648"/>
        <c:axId val="246301440"/>
      </c:lineChart>
      <c:catAx>
        <c:axId val="246299648"/>
        <c:scaling>
          <c:orientation val="minMax"/>
        </c:scaling>
        <c:delete val="0"/>
        <c:axPos val="b"/>
        <c:numFmt formatCode="General" sourceLinked="0"/>
        <c:majorTickMark val="out"/>
        <c:minorTickMark val="none"/>
        <c:tickLblPos val="nextTo"/>
        <c:crossAx val="246301440"/>
        <c:crosses val="autoZero"/>
        <c:auto val="1"/>
        <c:lblAlgn val="ctr"/>
        <c:lblOffset val="100"/>
        <c:noMultiLvlLbl val="0"/>
      </c:catAx>
      <c:valAx>
        <c:axId val="246301440"/>
        <c:scaling>
          <c:orientation val="minMax"/>
          <c:max val="0.84000000000000008"/>
          <c:min val="0.5"/>
        </c:scaling>
        <c:delete val="0"/>
        <c:axPos val="l"/>
        <c:majorGridlines/>
        <c:numFmt formatCode="General" sourceLinked="1"/>
        <c:majorTickMark val="out"/>
        <c:minorTickMark val="none"/>
        <c:tickLblPos val="nextTo"/>
        <c:crossAx val="246299648"/>
        <c:crosses val="autoZero"/>
        <c:crossBetween val="between"/>
        <c:majorUnit val="2.0000000000000004E-2"/>
      </c:valAx>
    </c:plotArea>
    <c:legend>
      <c:legendPos val="r"/>
      <c:layout/>
      <c:overlay val="0"/>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Sheet1!$B$16</c:f>
              <c:strCache>
                <c:ptCount val="1"/>
                <c:pt idx="0">
                  <c:v>Same</c:v>
                </c:pt>
              </c:strCache>
            </c:strRef>
          </c:tx>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Sheet1!$B$17:$B$25</c:f>
              <c:numCache>
                <c:formatCode>General</c:formatCode>
                <c:ptCount val="9"/>
                <c:pt idx="0">
                  <c:v>0.59967000000000004</c:v>
                </c:pt>
                <c:pt idx="1">
                  <c:v>0.42232999999999998</c:v>
                </c:pt>
                <c:pt idx="2">
                  <c:v>0.24232999999999999</c:v>
                </c:pt>
                <c:pt idx="3">
                  <c:v>0.6</c:v>
                </c:pt>
                <c:pt idx="4">
                  <c:v>0.39417000000000002</c:v>
                </c:pt>
                <c:pt idx="5">
                  <c:v>0.22267000000000001</c:v>
                </c:pt>
                <c:pt idx="6">
                  <c:v>0.65064999999999995</c:v>
                </c:pt>
                <c:pt idx="7">
                  <c:v>0.32580999999999999</c:v>
                </c:pt>
                <c:pt idx="8">
                  <c:v>0.13516</c:v>
                </c:pt>
              </c:numCache>
            </c:numRef>
          </c:val>
        </c:ser>
        <c:dLbls>
          <c:showLegendKey val="0"/>
          <c:showVal val="0"/>
          <c:showCatName val="0"/>
          <c:showSerName val="0"/>
          <c:showPercent val="0"/>
          <c:showBubbleSize val="0"/>
        </c:dLbls>
        <c:gapWidth val="219"/>
        <c:overlap val="-27"/>
        <c:axId val="246019584"/>
        <c:axId val="246021120"/>
      </c:barChart>
      <c:catAx>
        <c:axId val="246019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021120"/>
        <c:crosses val="autoZero"/>
        <c:auto val="1"/>
        <c:lblAlgn val="ctr"/>
        <c:lblOffset val="100"/>
        <c:noMultiLvlLbl val="0"/>
      </c:catAx>
      <c:valAx>
        <c:axId val="246021120"/>
        <c:scaling>
          <c:orientation val="minMax"/>
          <c:max val="0.7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019584"/>
        <c:crosses val="autoZero"/>
        <c:crossBetween val="between"/>
        <c:majorUnit val="2.0000000000000004E-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Sheet1!$B$16</c:f>
              <c:strCache>
                <c:ptCount val="1"/>
                <c:pt idx="0">
                  <c:v>Same</c:v>
                </c:pt>
              </c:strCache>
            </c:strRef>
          </c:tx>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Sheet1!$B$17:$B$25</c:f>
              <c:numCache>
                <c:formatCode>General</c:formatCode>
                <c:ptCount val="9"/>
                <c:pt idx="0">
                  <c:v>0.59967000000000004</c:v>
                </c:pt>
                <c:pt idx="1">
                  <c:v>0.42232999999999998</c:v>
                </c:pt>
                <c:pt idx="2">
                  <c:v>0.24232999999999999</c:v>
                </c:pt>
                <c:pt idx="3">
                  <c:v>0.6</c:v>
                </c:pt>
                <c:pt idx="4">
                  <c:v>0.39417000000000002</c:v>
                </c:pt>
                <c:pt idx="5">
                  <c:v>0.22267000000000001</c:v>
                </c:pt>
                <c:pt idx="6">
                  <c:v>0.65064999999999995</c:v>
                </c:pt>
                <c:pt idx="7">
                  <c:v>0.32580999999999999</c:v>
                </c:pt>
                <c:pt idx="8">
                  <c:v>0.13516</c:v>
                </c:pt>
              </c:numCache>
            </c:numRef>
          </c:val>
        </c:ser>
        <c:ser>
          <c:idx val="1"/>
          <c:order val="1"/>
          <c:tx>
            <c:strRef>
              <c:f>Sheet1!$C$16</c:f>
              <c:strCache>
                <c:ptCount val="1"/>
                <c:pt idx="0">
                  <c:v>Similar</c:v>
                </c:pt>
              </c:strCache>
            </c:strRef>
          </c:tx>
          <c:spPr>
            <a:solidFill>
              <a:schemeClr val="accent2"/>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Sheet1!$C$17:$C$25</c:f>
              <c:numCache>
                <c:formatCode>General</c:formatCode>
                <c:ptCount val="9"/>
                <c:pt idx="0">
                  <c:v>0.63066999999999995</c:v>
                </c:pt>
                <c:pt idx="1">
                  <c:v>0.40233000000000002</c:v>
                </c:pt>
                <c:pt idx="2">
                  <c:v>0.30299999999999999</c:v>
                </c:pt>
                <c:pt idx="3">
                  <c:v>0.65</c:v>
                </c:pt>
                <c:pt idx="4">
                  <c:v>0.3695</c:v>
                </c:pt>
                <c:pt idx="5">
                  <c:v>0.25583</c:v>
                </c:pt>
                <c:pt idx="6">
                  <c:v>0.71242000000000005</c:v>
                </c:pt>
                <c:pt idx="7">
                  <c:v>0.34952</c:v>
                </c:pt>
                <c:pt idx="8">
                  <c:v>0.16968</c:v>
                </c:pt>
              </c:numCache>
            </c:numRef>
          </c:val>
        </c:ser>
        <c:dLbls>
          <c:showLegendKey val="0"/>
          <c:showVal val="0"/>
          <c:showCatName val="0"/>
          <c:showSerName val="0"/>
          <c:showPercent val="0"/>
          <c:showBubbleSize val="0"/>
        </c:dLbls>
        <c:gapWidth val="219"/>
        <c:overlap val="-27"/>
        <c:axId val="246195328"/>
        <c:axId val="246196864"/>
      </c:barChart>
      <c:catAx>
        <c:axId val="2461953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196864"/>
        <c:crosses val="autoZero"/>
        <c:auto val="1"/>
        <c:lblAlgn val="ctr"/>
        <c:lblOffset val="100"/>
        <c:noMultiLvlLbl val="0"/>
      </c:catAx>
      <c:valAx>
        <c:axId val="246196864"/>
        <c:scaling>
          <c:orientation val="minMax"/>
          <c:max val="0.7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195328"/>
        <c:crosses val="autoZero"/>
        <c:crossBetween val="between"/>
        <c:majorUnit val="2.0000000000000004E-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Sheet1!$B$16</c:f>
              <c:strCache>
                <c:ptCount val="1"/>
                <c:pt idx="0">
                  <c:v>Same</c:v>
                </c:pt>
              </c:strCache>
            </c:strRef>
          </c:tx>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Sheet1!$B$17:$B$25</c:f>
              <c:numCache>
                <c:formatCode>General</c:formatCode>
                <c:ptCount val="9"/>
                <c:pt idx="0">
                  <c:v>0.59967000000000004</c:v>
                </c:pt>
                <c:pt idx="1">
                  <c:v>0.42232999999999998</c:v>
                </c:pt>
                <c:pt idx="2">
                  <c:v>0.24232999999999999</c:v>
                </c:pt>
                <c:pt idx="3">
                  <c:v>0.6</c:v>
                </c:pt>
                <c:pt idx="4">
                  <c:v>0.39417000000000002</c:v>
                </c:pt>
                <c:pt idx="5">
                  <c:v>0.22267000000000001</c:v>
                </c:pt>
                <c:pt idx="6">
                  <c:v>0.65064999999999995</c:v>
                </c:pt>
                <c:pt idx="7">
                  <c:v>0.32580999999999999</c:v>
                </c:pt>
                <c:pt idx="8">
                  <c:v>0.13516</c:v>
                </c:pt>
              </c:numCache>
            </c:numRef>
          </c:val>
        </c:ser>
        <c:ser>
          <c:idx val="1"/>
          <c:order val="1"/>
          <c:tx>
            <c:strRef>
              <c:f>Sheet1!$C$16</c:f>
              <c:strCache>
                <c:ptCount val="1"/>
                <c:pt idx="0">
                  <c:v>Similar</c:v>
                </c:pt>
              </c:strCache>
            </c:strRef>
          </c:tx>
          <c:spPr>
            <a:solidFill>
              <a:schemeClr val="accent2"/>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Sheet1!$C$17:$C$25</c:f>
              <c:numCache>
                <c:formatCode>General</c:formatCode>
                <c:ptCount val="9"/>
                <c:pt idx="0">
                  <c:v>0.63066999999999995</c:v>
                </c:pt>
                <c:pt idx="1">
                  <c:v>0.40233000000000002</c:v>
                </c:pt>
                <c:pt idx="2">
                  <c:v>0.30299999999999999</c:v>
                </c:pt>
                <c:pt idx="3">
                  <c:v>0.65</c:v>
                </c:pt>
                <c:pt idx="4">
                  <c:v>0.3695</c:v>
                </c:pt>
                <c:pt idx="5">
                  <c:v>0.25583</c:v>
                </c:pt>
                <c:pt idx="6">
                  <c:v>0.71242000000000005</c:v>
                </c:pt>
                <c:pt idx="7">
                  <c:v>0.34952</c:v>
                </c:pt>
                <c:pt idx="8">
                  <c:v>0.16968</c:v>
                </c:pt>
              </c:numCache>
            </c:numRef>
          </c:val>
        </c:ser>
        <c:ser>
          <c:idx val="2"/>
          <c:order val="2"/>
          <c:tx>
            <c:strRef>
              <c:f>Sheet1!$D$16</c:f>
              <c:strCache>
                <c:ptCount val="1"/>
                <c:pt idx="0">
                  <c:v>Different</c:v>
                </c:pt>
              </c:strCache>
            </c:strRef>
          </c:tx>
          <c:spPr>
            <a:solidFill>
              <a:schemeClr val="accent3"/>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Sheet1!$A$17:$A$25</c:f>
              <c:strCache>
                <c:ptCount val="9"/>
                <c:pt idx="0">
                  <c:v>Non Hits</c:v>
                </c:pt>
                <c:pt idx="1">
                  <c:v>Non FA SC</c:v>
                </c:pt>
                <c:pt idx="2">
                  <c:v>Non FA DC</c:v>
                </c:pt>
                <c:pt idx="3">
                  <c:v>Mod Hits</c:v>
                </c:pt>
                <c:pt idx="4">
                  <c:v>Mod FA SC</c:v>
                </c:pt>
                <c:pt idx="5">
                  <c:v>Mod FA DC</c:v>
                </c:pt>
                <c:pt idx="6">
                  <c:v>High Hits</c:v>
                </c:pt>
                <c:pt idx="7">
                  <c:v>High FA SC</c:v>
                </c:pt>
                <c:pt idx="8">
                  <c:v>High FA DC</c:v>
                </c:pt>
              </c:strCache>
            </c:strRef>
          </c:cat>
          <c:val>
            <c:numRef>
              <c:f>Sheet1!$D$17:$D$25</c:f>
              <c:numCache>
                <c:formatCode>General</c:formatCode>
                <c:ptCount val="9"/>
                <c:pt idx="0">
                  <c:v>0.55549999999999999</c:v>
                </c:pt>
                <c:pt idx="1">
                  <c:v>0.41416999999999998</c:v>
                </c:pt>
                <c:pt idx="2">
                  <c:v>0.33933000000000002</c:v>
                </c:pt>
                <c:pt idx="3">
                  <c:v>0.58550000000000002</c:v>
                </c:pt>
                <c:pt idx="4">
                  <c:v>0.42216999999999999</c:v>
                </c:pt>
                <c:pt idx="5">
                  <c:v>0.29549999999999998</c:v>
                </c:pt>
                <c:pt idx="6">
                  <c:v>0.71758</c:v>
                </c:pt>
                <c:pt idx="7">
                  <c:v>0.33096999999999999</c:v>
                </c:pt>
                <c:pt idx="8">
                  <c:v>0.25677</c:v>
                </c:pt>
              </c:numCache>
            </c:numRef>
          </c:val>
        </c:ser>
        <c:dLbls>
          <c:showLegendKey val="0"/>
          <c:showVal val="0"/>
          <c:showCatName val="0"/>
          <c:showSerName val="0"/>
          <c:showPercent val="0"/>
          <c:showBubbleSize val="0"/>
        </c:dLbls>
        <c:gapWidth val="219"/>
        <c:overlap val="-27"/>
        <c:axId val="246667136"/>
        <c:axId val="246668672"/>
      </c:barChart>
      <c:catAx>
        <c:axId val="246667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668672"/>
        <c:crosses val="autoZero"/>
        <c:auto val="1"/>
        <c:lblAlgn val="ctr"/>
        <c:lblOffset val="100"/>
        <c:noMultiLvlLbl val="0"/>
      </c:catAx>
      <c:valAx>
        <c:axId val="246668672"/>
        <c:scaling>
          <c:orientation val="minMax"/>
          <c:max val="0.7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667136"/>
        <c:crosses val="autoZero"/>
        <c:crossBetween val="between"/>
        <c:majorUnit val="2.0000000000000004E-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2">
    <c:autoUpdate val="0"/>
  </c:externalData>
</c:chartSpace>
</file>

<file path=ppt/media/image1.jpeg>
</file>

<file path=ppt/media/image2.jpeg>
</file>

<file path=ppt/media/image3.jpeg>
</file>

<file path=ppt/media/image4.png>
</file>

<file path=ppt/media/image6.png>
</file>

<file path=ppt/media/image7.png>
</file>

<file path=ppt/media/media1.wav>
</file>

<file path=ppt/media/media2.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253787-E45E-48FD-A9A0-ECEA2BACDF42}"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253787-E45E-48FD-A9A0-ECEA2BACDF42}"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253787-E45E-48FD-A9A0-ECEA2BACDF42}"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253787-E45E-48FD-A9A0-ECEA2BACDF42}"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253787-E45E-48FD-A9A0-ECEA2BACDF42}"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A253787-E45E-48FD-A9A0-ECEA2BACDF42}" type="datetimeFigureOut">
              <a:rPr lang="en-US" smtClean="0"/>
              <a:t>9/25/2019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A253787-E45E-48FD-A9A0-ECEA2BACDF42}" type="datetimeFigureOut">
              <a:rPr lang="en-US" smtClean="0"/>
              <a:t>9/25/2019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A253787-E45E-48FD-A9A0-ECEA2BACDF42}" type="datetimeFigureOut">
              <a:rPr lang="en-US" smtClean="0"/>
              <a:t>9/25/2019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253787-E45E-48FD-A9A0-ECEA2BACDF42}" type="datetimeFigureOut">
              <a:rPr lang="en-US" smtClean="0"/>
              <a:t>9/25/2019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EB56C17-9F4F-44B3-95B1-086B377600AA}"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253787-E45E-48FD-A9A0-ECEA2BACDF42}" type="datetimeFigureOut">
              <a:rPr lang="en-US" smtClean="0"/>
              <a:t>9/25/2019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B56C17-9F4F-44B3-95B1-086B377600AA}"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4A253787-E45E-48FD-A9A0-ECEA2BACDF42}" type="datetimeFigureOut">
              <a:rPr lang="en-US" smtClean="0"/>
              <a:t>9/25/2019</a:t>
            </a:fld>
            <a:endParaRPr lang="en-US"/>
          </a:p>
        </p:txBody>
      </p:sp>
      <p:sp>
        <p:nvSpPr>
          <p:cNvPr id="9" name="Slide Number Placeholder 8"/>
          <p:cNvSpPr>
            <a:spLocks noGrp="1"/>
          </p:cNvSpPr>
          <p:nvPr>
            <p:ph type="sldNum" sz="quarter" idx="11"/>
          </p:nvPr>
        </p:nvSpPr>
        <p:spPr/>
        <p:txBody>
          <a:bodyPr/>
          <a:lstStyle/>
          <a:p>
            <a:fld id="{0EB56C17-9F4F-44B3-95B1-086B377600AA}"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0EB56C17-9F4F-44B3-95B1-086B377600AA}"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4A253787-E45E-48FD-A9A0-ECEA2BACDF42}" type="datetimeFigureOut">
              <a:rPr lang="en-US" smtClean="0"/>
              <a:t>9/25/2019</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audio" Target="../media/media4.wav"/><Relationship Id="rId13" Type="http://schemas.microsoft.com/office/2007/relationships/media" Target="../media/media7.wav"/><Relationship Id="rId18" Type="http://schemas.openxmlformats.org/officeDocument/2006/relationships/audio" Target="../media/media9.wav"/><Relationship Id="rId3" Type="http://schemas.microsoft.com/office/2007/relationships/media" Target="../media/media2.wav"/><Relationship Id="rId21" Type="http://schemas.openxmlformats.org/officeDocument/2006/relationships/image" Target="../media/image7.png"/><Relationship Id="rId7" Type="http://schemas.microsoft.com/office/2007/relationships/media" Target="../media/media4.wav"/><Relationship Id="rId12" Type="http://schemas.openxmlformats.org/officeDocument/2006/relationships/audio" Target="../media/media6.wav"/><Relationship Id="rId17" Type="http://schemas.microsoft.com/office/2007/relationships/media" Target="../media/media9.wav"/><Relationship Id="rId2" Type="http://schemas.openxmlformats.org/officeDocument/2006/relationships/audio" Target="../media/media1.wav"/><Relationship Id="rId16" Type="http://schemas.openxmlformats.org/officeDocument/2006/relationships/audio" Target="../media/media8.wav"/><Relationship Id="rId20" Type="http://schemas.openxmlformats.org/officeDocument/2006/relationships/image" Target="../media/image6.png"/><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5" Type="http://schemas.microsoft.com/office/2007/relationships/media" Target="../media/media3.wav"/><Relationship Id="rId15" Type="http://schemas.microsoft.com/office/2007/relationships/media" Target="../media/media8.wav"/><Relationship Id="rId10" Type="http://schemas.openxmlformats.org/officeDocument/2006/relationships/audio" Target="../media/media5.wav"/><Relationship Id="rId19" Type="http://schemas.openxmlformats.org/officeDocument/2006/relationships/slideLayout" Target="../slideLayouts/slideLayout2.xml"/><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t>Effects of Timbre Encoding Specificity for Musicians and </a:t>
            </a:r>
            <a:r>
              <a:rPr lang="en-US" sz="4800" dirty="0" err="1"/>
              <a:t>Nonmusicians</a:t>
            </a:r>
            <a:endParaRPr lang="en-US" sz="4800" dirty="0"/>
          </a:p>
        </p:txBody>
      </p:sp>
      <p:sp>
        <p:nvSpPr>
          <p:cNvPr id="3" name="Subtitle 2"/>
          <p:cNvSpPr>
            <a:spLocks noGrp="1"/>
          </p:cNvSpPr>
          <p:nvPr>
            <p:ph type="subTitle" idx="1"/>
          </p:nvPr>
        </p:nvSpPr>
        <p:spPr/>
        <p:txBody>
          <a:bodyPr/>
          <a:lstStyle/>
          <a:p>
            <a:r>
              <a:rPr lang="en-US" dirty="0" smtClean="0"/>
              <a:t>Kieth Gryder</a:t>
            </a:r>
            <a:endParaRPr lang="en-US" dirty="0"/>
          </a:p>
        </p:txBody>
      </p:sp>
    </p:spTree>
    <p:extLst>
      <p:ext uri="{BB962C8B-B14F-4D97-AF65-F5344CB8AC3E}">
        <p14:creationId xmlns:p14="http://schemas.microsoft.com/office/powerpoint/2010/main" val="98600600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(Continued)</a:t>
            </a:r>
            <a:endParaRPr lang="en-US" dirty="0"/>
          </a:p>
        </p:txBody>
      </p:sp>
      <p:sp>
        <p:nvSpPr>
          <p:cNvPr id="3" name="Content Placeholder 2"/>
          <p:cNvSpPr>
            <a:spLocks noGrp="1"/>
          </p:cNvSpPr>
          <p:nvPr>
            <p:ph idx="1"/>
          </p:nvPr>
        </p:nvSpPr>
        <p:spPr/>
        <p:txBody>
          <a:bodyPr>
            <a:normAutofit fontScale="92500" lnSpcReduction="10000"/>
          </a:bodyPr>
          <a:lstStyle/>
          <a:p>
            <a:pPr marL="114300" indent="0">
              <a:buNone/>
            </a:pPr>
            <a:r>
              <a:rPr lang="en-US" dirty="0" smtClean="0"/>
              <a:t>Test Items: Short, single phrase, monophonic melodies.</a:t>
            </a:r>
          </a:p>
          <a:p>
            <a:pPr lvl="0">
              <a:buClr>
                <a:srgbClr val="A9A57C"/>
              </a:buClr>
            </a:pPr>
            <a:r>
              <a:rPr lang="en-US" sz="1600" dirty="0">
                <a:solidFill>
                  <a:srgbClr val="2F2B20"/>
                </a:solidFill>
              </a:rPr>
              <a:t>Melodies from </a:t>
            </a:r>
            <a:r>
              <a:rPr lang="en-US" sz="1600" dirty="0" smtClean="0">
                <a:solidFill>
                  <a:srgbClr val="2F2B20"/>
                </a:solidFill>
              </a:rPr>
              <a:t>traditional folk songs, made </a:t>
            </a:r>
            <a:r>
              <a:rPr lang="en-US" sz="1600" dirty="0">
                <a:solidFill>
                  <a:srgbClr val="2F2B20"/>
                </a:solidFill>
              </a:rPr>
              <a:t>in </a:t>
            </a:r>
            <a:r>
              <a:rPr lang="en-US" sz="1600" dirty="0" err="1">
                <a:solidFill>
                  <a:srgbClr val="2F2B20"/>
                </a:solidFill>
              </a:rPr>
              <a:t>MuseScore</a:t>
            </a:r>
            <a:r>
              <a:rPr lang="en-US" sz="1600" dirty="0">
                <a:solidFill>
                  <a:srgbClr val="2F2B20"/>
                </a:solidFill>
              </a:rPr>
              <a:t> 2.0.</a:t>
            </a:r>
          </a:p>
          <a:p>
            <a:pPr lvl="0">
              <a:buClr>
                <a:srgbClr val="A9A57C"/>
              </a:buClr>
            </a:pPr>
            <a:r>
              <a:rPr lang="en-US" sz="1600" dirty="0">
                <a:solidFill>
                  <a:srgbClr val="2F2B20"/>
                </a:solidFill>
              </a:rPr>
              <a:t>Stimuli recorded via </a:t>
            </a:r>
            <a:r>
              <a:rPr lang="en-US" sz="1600" dirty="0" smtClean="0">
                <a:solidFill>
                  <a:srgbClr val="2F2B20"/>
                </a:solidFill>
              </a:rPr>
              <a:t>Cakewalk</a:t>
            </a:r>
            <a:r>
              <a:rPr lang="en-US" sz="1600" dirty="0">
                <a:solidFill>
                  <a:srgbClr val="2F2B20"/>
                </a:solidFill>
              </a:rPr>
              <a:t> </a:t>
            </a:r>
            <a:r>
              <a:rPr lang="en-US" sz="1600" dirty="0" smtClean="0">
                <a:solidFill>
                  <a:srgbClr val="2F2B20"/>
                </a:solidFill>
              </a:rPr>
              <a:t>and Audacity.</a:t>
            </a:r>
          </a:p>
          <a:p>
            <a:pPr lvl="0">
              <a:buClr>
                <a:srgbClr val="A9A57C"/>
              </a:buClr>
            </a:pPr>
            <a:endParaRPr lang="en-US" dirty="0" smtClean="0"/>
          </a:p>
          <a:p>
            <a:pPr marL="114300" indent="0">
              <a:buNone/>
            </a:pPr>
            <a:r>
              <a:rPr lang="en-US" dirty="0" smtClean="0"/>
              <a:t>-6 lists to balancing melodies across timbres and test items.</a:t>
            </a:r>
          </a:p>
          <a:p>
            <a:pPr marL="114300" indent="0">
              <a:buNone/>
            </a:pPr>
            <a:endParaRPr lang="en-US" dirty="0" smtClean="0"/>
          </a:p>
          <a:p>
            <a:pPr marL="114300" indent="0">
              <a:buNone/>
            </a:pPr>
            <a:r>
              <a:rPr lang="en-US" dirty="0" smtClean="0"/>
              <a:t>-36 New “Different Contour” Melodies:</a:t>
            </a:r>
          </a:p>
          <a:p>
            <a:pPr marL="114300" indent="0">
              <a:buNone/>
            </a:pPr>
            <a:r>
              <a:rPr lang="en-US" dirty="0"/>
              <a:t>	</a:t>
            </a:r>
            <a:r>
              <a:rPr lang="en-US" dirty="0" smtClean="0"/>
              <a:t>A </a:t>
            </a:r>
            <a:r>
              <a:rPr lang="en-US" dirty="0"/>
              <a:t>new, to-be-remembered </a:t>
            </a:r>
            <a:r>
              <a:rPr lang="en-US" dirty="0" smtClean="0"/>
              <a:t>melody</a:t>
            </a:r>
            <a:endParaRPr lang="en-US" dirty="0"/>
          </a:p>
          <a:p>
            <a:pPr marL="114300" indent="0">
              <a:buNone/>
            </a:pPr>
            <a:r>
              <a:rPr lang="en-US" dirty="0" smtClean="0"/>
              <a:t>-18 </a:t>
            </a:r>
            <a:r>
              <a:rPr lang="en-US" dirty="0"/>
              <a:t>Target </a:t>
            </a:r>
            <a:r>
              <a:rPr lang="en-US" dirty="0" smtClean="0"/>
              <a:t>Melodies:</a:t>
            </a:r>
          </a:p>
          <a:p>
            <a:pPr marL="114300" indent="0">
              <a:buNone/>
            </a:pPr>
            <a:r>
              <a:rPr lang="en-US" dirty="0"/>
              <a:t>	</a:t>
            </a:r>
            <a:r>
              <a:rPr lang="en-US" dirty="0" smtClean="0"/>
              <a:t>Melody is the same as a previous test item, only 	transposed to a nearby key.</a:t>
            </a:r>
            <a:endParaRPr lang="en-US" dirty="0"/>
          </a:p>
          <a:p>
            <a:pPr marL="114300" indent="0">
              <a:buNone/>
            </a:pPr>
            <a:r>
              <a:rPr lang="en-US" dirty="0" smtClean="0"/>
              <a:t>-18 “Similar Contour” Lures:</a:t>
            </a:r>
          </a:p>
          <a:p>
            <a:pPr marL="114300" indent="0">
              <a:buNone/>
            </a:pPr>
            <a:r>
              <a:rPr lang="en-US" dirty="0"/>
              <a:t>	</a:t>
            </a:r>
            <a:r>
              <a:rPr lang="en-US" dirty="0" smtClean="0"/>
              <a:t>Melody is similar to a previous test item, but two of the 	notes in the second half of the melody were changed by 	one or two diatonic steps. Transposed as well.</a:t>
            </a:r>
            <a:endParaRPr lang="en-US" dirty="0"/>
          </a:p>
          <a:p>
            <a:endParaRPr lang="en-US" dirty="0"/>
          </a:p>
          <a:p>
            <a:endParaRPr lang="en-US" dirty="0"/>
          </a:p>
        </p:txBody>
      </p:sp>
    </p:spTree>
    <p:extLst>
      <p:ext uri="{BB962C8B-B14F-4D97-AF65-F5344CB8AC3E}">
        <p14:creationId xmlns:p14="http://schemas.microsoft.com/office/powerpoint/2010/main" val="275594158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(Continued)</a:t>
            </a:r>
            <a:endParaRPr lang="en-US" dirty="0"/>
          </a:p>
        </p:txBody>
      </p:sp>
      <p:sp>
        <p:nvSpPr>
          <p:cNvPr id="3" name="Content Placeholder 2"/>
          <p:cNvSpPr>
            <a:spLocks noGrp="1"/>
          </p:cNvSpPr>
          <p:nvPr>
            <p:ph idx="1"/>
          </p:nvPr>
        </p:nvSpPr>
        <p:spPr>
          <a:xfrm>
            <a:off x="457200" y="1600200"/>
            <a:ext cx="7620000" cy="5029200"/>
          </a:xfrm>
        </p:spPr>
        <p:txBody>
          <a:bodyPr>
            <a:normAutofit fontScale="85000" lnSpcReduction="20000"/>
          </a:bodyPr>
          <a:lstStyle/>
          <a:p>
            <a:pPr marL="114300" indent="0">
              <a:buNone/>
            </a:pPr>
            <a:r>
              <a:rPr lang="en-US" dirty="0" smtClean="0"/>
              <a:t>Participants given experiment instructions &amp; examples.</a:t>
            </a:r>
            <a:br>
              <a:rPr lang="en-US" dirty="0" smtClean="0"/>
            </a:br>
            <a:r>
              <a:rPr lang="en-US" sz="1200" dirty="0" smtClean="0">
                <a:solidFill>
                  <a:srgbClr val="FFFFFF">
                    <a:lumMod val="65000"/>
                  </a:srgbClr>
                </a:solidFill>
              </a:rPr>
              <a:t>(</a:t>
            </a:r>
            <a:r>
              <a:rPr lang="en-US" sz="1200" dirty="0" err="1" smtClean="0">
                <a:solidFill>
                  <a:srgbClr val="FFFFFF">
                    <a:lumMod val="65000"/>
                  </a:srgbClr>
                </a:solidFill>
              </a:rPr>
              <a:t>Wolport</a:t>
            </a:r>
            <a:r>
              <a:rPr lang="en-US" sz="1200" dirty="0" smtClean="0">
                <a:solidFill>
                  <a:srgbClr val="FFFFFF">
                    <a:lumMod val="65000"/>
                  </a:srgbClr>
                </a:solidFill>
              </a:rPr>
              <a:t>, 1990; Radvansky et al., 1995)</a:t>
            </a:r>
          </a:p>
          <a:p>
            <a:pPr marL="114300" indent="0">
              <a:buNone/>
            </a:pPr>
            <a:endParaRPr lang="en-US" dirty="0" smtClean="0"/>
          </a:p>
          <a:p>
            <a:pPr marL="114300" indent="0">
              <a:buNone/>
            </a:pPr>
            <a:r>
              <a:rPr lang="en-US" dirty="0" smtClean="0"/>
              <a:t>Participants </a:t>
            </a:r>
            <a:r>
              <a:rPr lang="en-US" dirty="0"/>
              <a:t>rated </a:t>
            </a:r>
            <a:r>
              <a:rPr lang="en-US" dirty="0" smtClean="0"/>
              <a:t>72 melodies </a:t>
            </a:r>
            <a:r>
              <a:rPr lang="en-US" dirty="0"/>
              <a:t>on a 4 point scale based on whether </a:t>
            </a:r>
            <a:r>
              <a:rPr lang="en-US" dirty="0" smtClean="0"/>
              <a:t>they </a:t>
            </a:r>
            <a:r>
              <a:rPr lang="en-US" dirty="0"/>
              <a:t>believed they had heard the melody previously in the </a:t>
            </a:r>
            <a:r>
              <a:rPr lang="en-US" dirty="0" smtClean="0"/>
              <a:t>study, regardless of the instrument playing the melody, via </a:t>
            </a:r>
            <a:r>
              <a:rPr lang="en-US" dirty="0" err="1" smtClean="0"/>
              <a:t>Matlab</a:t>
            </a:r>
            <a:r>
              <a:rPr lang="en-US" dirty="0" smtClean="0"/>
              <a:t>.</a:t>
            </a:r>
          </a:p>
          <a:p>
            <a:pPr marL="114300" indent="0">
              <a:buNone/>
            </a:pPr>
            <a:r>
              <a:rPr lang="en-US" dirty="0" smtClean="0"/>
              <a:t>	[Yes]			[No]</a:t>
            </a:r>
          </a:p>
          <a:p>
            <a:pPr marL="114300" indent="0">
              <a:buNone/>
            </a:pPr>
            <a:r>
              <a:rPr lang="en-US" dirty="0" smtClean="0"/>
              <a:t>	4 = Sure Same		</a:t>
            </a:r>
            <a:r>
              <a:rPr lang="en-US" dirty="0"/>
              <a:t>2 = </a:t>
            </a:r>
            <a:r>
              <a:rPr lang="en-US" dirty="0" smtClean="0"/>
              <a:t>Different</a:t>
            </a:r>
          </a:p>
          <a:p>
            <a:pPr marL="114300" indent="0">
              <a:buNone/>
            </a:pPr>
            <a:r>
              <a:rPr lang="en-US" dirty="0" smtClean="0"/>
              <a:t>	3 = Same			1 </a:t>
            </a:r>
            <a:r>
              <a:rPr lang="en-US" dirty="0"/>
              <a:t>= Sure Different</a:t>
            </a:r>
          </a:p>
          <a:p>
            <a:pPr marL="114300" indent="0">
              <a:buNone/>
            </a:pPr>
            <a:endParaRPr lang="en-US" dirty="0" smtClean="0"/>
          </a:p>
          <a:p>
            <a:pPr marL="114300" indent="0">
              <a:buNone/>
            </a:pPr>
            <a:r>
              <a:rPr lang="en-US" dirty="0" smtClean="0"/>
              <a:t>Each new melody is played in one of </a:t>
            </a:r>
            <a:r>
              <a:rPr lang="en-US" dirty="0"/>
              <a:t>6</a:t>
            </a:r>
            <a:r>
              <a:rPr lang="en-US" dirty="0" smtClean="0"/>
              <a:t> different timbres: </a:t>
            </a:r>
          </a:p>
          <a:p>
            <a:pPr>
              <a:buFontTx/>
              <a:buChar char="-"/>
            </a:pPr>
            <a:r>
              <a:rPr lang="en-US" dirty="0" smtClean="0"/>
              <a:t>Piano</a:t>
            </a:r>
            <a:r>
              <a:rPr lang="en-US" dirty="0"/>
              <a:t> </a:t>
            </a:r>
            <a:r>
              <a:rPr lang="en-US" dirty="0" smtClean="0"/>
              <a:t>&amp; Harpsichord</a:t>
            </a:r>
          </a:p>
          <a:p>
            <a:pPr>
              <a:buFontTx/>
              <a:buChar char="-"/>
            </a:pPr>
            <a:r>
              <a:rPr lang="en-US" dirty="0" smtClean="0"/>
              <a:t>Violin</a:t>
            </a:r>
            <a:r>
              <a:rPr lang="en-US" dirty="0"/>
              <a:t> </a:t>
            </a:r>
            <a:r>
              <a:rPr lang="en-US" dirty="0" smtClean="0"/>
              <a:t>&amp; Cello</a:t>
            </a:r>
          </a:p>
          <a:p>
            <a:pPr>
              <a:buFontTx/>
              <a:buChar char="-"/>
            </a:pPr>
            <a:r>
              <a:rPr lang="en-US" dirty="0" smtClean="0"/>
              <a:t>Clarinet &amp; Tenor Saxophone</a:t>
            </a:r>
          </a:p>
          <a:p>
            <a:pPr marL="114300" indent="0">
              <a:buNone/>
            </a:pPr>
            <a:endParaRPr lang="en-US" dirty="0" smtClean="0"/>
          </a:p>
          <a:p>
            <a:pPr marL="114300" indent="0">
              <a:buNone/>
            </a:pPr>
            <a:r>
              <a:rPr lang="en-US" dirty="0" smtClean="0"/>
              <a:t>The related test melody was presented 2 – 4 trials later and either stayed in the same timbre, shifted to a similar timbre, or shifted to a different timbre.</a:t>
            </a:r>
          </a:p>
        </p:txBody>
      </p:sp>
    </p:spTree>
    <p:extLst>
      <p:ext uri="{BB962C8B-B14F-4D97-AF65-F5344CB8AC3E}">
        <p14:creationId xmlns:p14="http://schemas.microsoft.com/office/powerpoint/2010/main" val="187168595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pic>
        <p:nvPicPr>
          <p:cNvPr id="5" name="Fnewfset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3001568" y="3384968"/>
            <a:ext cx="609600" cy="609600"/>
          </a:xfrm>
          <a:prstGeom prst="rect">
            <a:avLst/>
          </a:prstGeom>
        </p:spPr>
      </p:pic>
      <p:sp>
        <p:nvSpPr>
          <p:cNvPr id="6" name="TextBox 5"/>
          <p:cNvSpPr txBox="1"/>
          <p:nvPr/>
        </p:nvSpPr>
        <p:spPr>
          <a:xfrm>
            <a:off x="391456" y="1177165"/>
            <a:ext cx="749051" cy="369332"/>
          </a:xfrm>
          <a:prstGeom prst="rect">
            <a:avLst/>
          </a:prstGeom>
          <a:noFill/>
        </p:spPr>
        <p:txBody>
          <a:bodyPr wrap="none" rtlCol="0">
            <a:spAutoFit/>
          </a:bodyPr>
          <a:lstStyle/>
          <a:p>
            <a:r>
              <a:rPr lang="en-US" u="sng" dirty="0" smtClean="0"/>
              <a:t>Trial 1</a:t>
            </a:r>
            <a:endParaRPr lang="en-US" u="sng" dirty="0"/>
          </a:p>
        </p:txBody>
      </p:sp>
      <p:sp>
        <p:nvSpPr>
          <p:cNvPr id="7" name="TextBox 6"/>
          <p:cNvSpPr txBox="1"/>
          <p:nvPr/>
        </p:nvSpPr>
        <p:spPr>
          <a:xfrm>
            <a:off x="2970527" y="2835800"/>
            <a:ext cx="749051" cy="369332"/>
          </a:xfrm>
          <a:prstGeom prst="rect">
            <a:avLst/>
          </a:prstGeom>
          <a:noFill/>
        </p:spPr>
        <p:txBody>
          <a:bodyPr wrap="none" rtlCol="0">
            <a:spAutoFit/>
          </a:bodyPr>
          <a:lstStyle/>
          <a:p>
            <a:r>
              <a:rPr lang="en-US" u="sng" dirty="0" smtClean="0"/>
              <a:t>Trial 4</a:t>
            </a:r>
            <a:endParaRPr lang="en-US" u="sng" dirty="0"/>
          </a:p>
        </p:txBody>
      </p:sp>
      <p:pic>
        <p:nvPicPr>
          <p:cNvPr id="9" name="Enewbset10">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20"/>
          <a:stretch>
            <a:fillRect/>
          </a:stretch>
        </p:blipFill>
        <p:spPr>
          <a:xfrm>
            <a:off x="1457101" y="5049837"/>
            <a:ext cx="609600" cy="609600"/>
          </a:xfrm>
          <a:prstGeom prst="rect">
            <a:avLst/>
          </a:prstGeom>
        </p:spPr>
      </p:pic>
      <p:sp>
        <p:nvSpPr>
          <p:cNvPr id="10" name="TextBox 9"/>
          <p:cNvSpPr txBox="1"/>
          <p:nvPr/>
        </p:nvSpPr>
        <p:spPr>
          <a:xfrm>
            <a:off x="4203952" y="3546728"/>
            <a:ext cx="749051" cy="646331"/>
          </a:xfrm>
          <a:prstGeom prst="rect">
            <a:avLst/>
          </a:prstGeom>
          <a:noFill/>
        </p:spPr>
        <p:txBody>
          <a:bodyPr wrap="none" rtlCol="0">
            <a:spAutoFit/>
          </a:bodyPr>
          <a:lstStyle/>
          <a:p>
            <a:r>
              <a:rPr lang="en-US" u="sng" dirty="0" smtClean="0"/>
              <a:t>Trial 5</a:t>
            </a:r>
          </a:p>
          <a:p>
            <a:r>
              <a:rPr lang="en-US" dirty="0" smtClean="0"/>
              <a:t>Same</a:t>
            </a:r>
            <a:endParaRPr lang="en-US" dirty="0"/>
          </a:p>
        </p:txBody>
      </p:sp>
      <p:pic>
        <p:nvPicPr>
          <p:cNvPr id="11" name="Dnewaset06">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20"/>
          <a:stretch>
            <a:fillRect/>
          </a:stretch>
        </p:blipFill>
        <p:spPr>
          <a:xfrm>
            <a:off x="432936" y="1589983"/>
            <a:ext cx="609600" cy="609600"/>
          </a:xfrm>
          <a:prstGeom prst="rect">
            <a:avLst/>
          </a:prstGeom>
        </p:spPr>
      </p:pic>
      <p:pic>
        <p:nvPicPr>
          <p:cNvPr id="12" name="Dnewaset09">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20"/>
          <a:stretch>
            <a:fillRect/>
          </a:stretch>
        </p:blipFill>
        <p:spPr>
          <a:xfrm>
            <a:off x="2253221" y="4270987"/>
            <a:ext cx="609600" cy="609600"/>
          </a:xfrm>
          <a:prstGeom prst="rect">
            <a:avLst/>
          </a:prstGeom>
        </p:spPr>
      </p:pic>
      <p:sp>
        <p:nvSpPr>
          <p:cNvPr id="13" name="TextBox 12"/>
          <p:cNvSpPr txBox="1"/>
          <p:nvPr/>
        </p:nvSpPr>
        <p:spPr>
          <a:xfrm>
            <a:off x="1161993" y="1894783"/>
            <a:ext cx="749051" cy="369332"/>
          </a:xfrm>
          <a:prstGeom prst="rect">
            <a:avLst/>
          </a:prstGeom>
          <a:noFill/>
        </p:spPr>
        <p:txBody>
          <a:bodyPr wrap="none" rtlCol="0">
            <a:spAutoFit/>
          </a:bodyPr>
          <a:lstStyle/>
          <a:p>
            <a:r>
              <a:rPr lang="en-US" u="sng" dirty="0" smtClean="0"/>
              <a:t>Trial 2</a:t>
            </a:r>
            <a:endParaRPr lang="en-US" u="sng" dirty="0"/>
          </a:p>
        </p:txBody>
      </p:sp>
      <p:pic>
        <p:nvPicPr>
          <p:cNvPr id="16" name="newbset01">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20"/>
          <a:stretch>
            <a:fillRect/>
          </a:stretch>
        </p:blipFill>
        <p:spPr>
          <a:xfrm>
            <a:off x="1255839" y="2168117"/>
            <a:ext cx="609600" cy="609600"/>
          </a:xfrm>
          <a:prstGeom prst="rect">
            <a:avLst/>
          </a:prstGeom>
        </p:spPr>
      </p:pic>
      <p:pic>
        <p:nvPicPr>
          <p:cNvPr id="17" name="newbset03">
            <a:hlinkClick r:id="" action="ppaction://media"/>
          </p:cNvPr>
          <p:cNvPicPr>
            <a:picLocks noChangeAspect="1"/>
          </p:cNvPicPr>
          <p:nvPr>
            <a:audioFile r:link="rId12"/>
            <p:extLst>
              <p:ext uri="{DAA4B4D4-6D71-4841-9C94-3DE7FCFB9230}">
                <p14:media xmlns:p14="http://schemas.microsoft.com/office/powerpoint/2010/main" r:embed="rId11"/>
              </p:ext>
            </p:extLst>
          </p:nvPr>
        </p:nvPicPr>
        <p:blipFill>
          <a:blip r:embed="rId20"/>
          <a:stretch>
            <a:fillRect/>
          </a:stretch>
        </p:blipFill>
        <p:spPr>
          <a:xfrm>
            <a:off x="4220671" y="4193059"/>
            <a:ext cx="609600" cy="609600"/>
          </a:xfrm>
          <a:prstGeom prst="rect">
            <a:avLst/>
          </a:prstGeom>
        </p:spPr>
      </p:pic>
      <p:pic>
        <p:nvPicPr>
          <p:cNvPr id="18" name="newbset08">
            <a:hlinkClick r:id="" action="ppaction://media"/>
          </p:cNvPr>
          <p:cNvPicPr>
            <a:picLocks noChangeAspect="1"/>
          </p:cNvPicPr>
          <p:nvPr>
            <a:audioFile r:link="rId14"/>
            <p:extLst>
              <p:ext uri="{DAA4B4D4-6D71-4841-9C94-3DE7FCFB9230}">
                <p14:media xmlns:p14="http://schemas.microsoft.com/office/powerpoint/2010/main" r:embed="rId13"/>
              </p:ext>
            </p:extLst>
          </p:nvPr>
        </p:nvPicPr>
        <p:blipFill>
          <a:blip r:embed="rId20"/>
          <a:stretch>
            <a:fillRect/>
          </a:stretch>
        </p:blipFill>
        <p:spPr>
          <a:xfrm>
            <a:off x="2099499" y="2852596"/>
            <a:ext cx="609600" cy="609600"/>
          </a:xfrm>
          <a:prstGeom prst="rect">
            <a:avLst/>
          </a:prstGeom>
        </p:spPr>
      </p:pic>
      <p:pic>
        <p:nvPicPr>
          <p:cNvPr id="19" name="newbset11">
            <a:hlinkClick r:id="" action="ppaction://media"/>
          </p:cNvPr>
          <p:cNvPicPr>
            <a:picLocks noChangeAspect="1"/>
          </p:cNvPicPr>
          <p:nvPr>
            <a:audioFile r:link="rId16"/>
            <p:extLst>
              <p:ext uri="{DAA4B4D4-6D71-4841-9C94-3DE7FCFB9230}">
                <p14:media xmlns:p14="http://schemas.microsoft.com/office/powerpoint/2010/main" r:embed="rId15"/>
              </p:ext>
            </p:extLst>
          </p:nvPr>
        </p:nvPicPr>
        <p:blipFill>
          <a:blip r:embed="rId20"/>
          <a:stretch>
            <a:fillRect/>
          </a:stretch>
        </p:blipFill>
        <p:spPr>
          <a:xfrm>
            <a:off x="6423994" y="5638800"/>
            <a:ext cx="609600" cy="609600"/>
          </a:xfrm>
          <a:prstGeom prst="rect">
            <a:avLst/>
          </a:prstGeom>
        </p:spPr>
      </p:pic>
      <p:sp>
        <p:nvSpPr>
          <p:cNvPr id="21" name="TextBox 20"/>
          <p:cNvSpPr txBox="1"/>
          <p:nvPr/>
        </p:nvSpPr>
        <p:spPr>
          <a:xfrm>
            <a:off x="2029773" y="2483264"/>
            <a:ext cx="749051" cy="369332"/>
          </a:xfrm>
          <a:prstGeom prst="rect">
            <a:avLst/>
          </a:prstGeom>
          <a:noFill/>
        </p:spPr>
        <p:txBody>
          <a:bodyPr wrap="none" rtlCol="0">
            <a:spAutoFit/>
          </a:bodyPr>
          <a:lstStyle/>
          <a:p>
            <a:r>
              <a:rPr lang="en-US" u="sng" dirty="0" smtClean="0"/>
              <a:t>Trial 3</a:t>
            </a:r>
            <a:endParaRPr lang="en-US" u="sng" dirty="0"/>
          </a:p>
        </p:txBody>
      </p:sp>
      <p:cxnSp>
        <p:nvCxnSpPr>
          <p:cNvPr id="15" name="Straight Connector 14"/>
          <p:cNvCxnSpPr/>
          <p:nvPr/>
        </p:nvCxnSpPr>
        <p:spPr>
          <a:xfrm>
            <a:off x="457200" y="2220629"/>
            <a:ext cx="6324600" cy="418017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994428" y="3092864"/>
            <a:ext cx="792878" cy="369332"/>
          </a:xfrm>
          <a:prstGeom prst="rect">
            <a:avLst/>
          </a:prstGeom>
          <a:noFill/>
        </p:spPr>
        <p:txBody>
          <a:bodyPr wrap="square" rtlCol="0">
            <a:spAutoFit/>
          </a:bodyPr>
          <a:lstStyle/>
          <a:p>
            <a:r>
              <a:rPr lang="en-US" dirty="0" smtClean="0"/>
              <a:t>Same</a:t>
            </a:r>
            <a:endParaRPr lang="en-US" dirty="0"/>
          </a:p>
        </p:txBody>
      </p:sp>
      <p:sp>
        <p:nvSpPr>
          <p:cNvPr id="22" name="TextBox 21"/>
          <p:cNvSpPr txBox="1"/>
          <p:nvPr/>
        </p:nvSpPr>
        <p:spPr>
          <a:xfrm>
            <a:off x="1409772" y="4371040"/>
            <a:ext cx="994526" cy="369332"/>
          </a:xfrm>
          <a:prstGeom prst="rect">
            <a:avLst/>
          </a:prstGeom>
          <a:noFill/>
        </p:spPr>
        <p:txBody>
          <a:bodyPr wrap="square" rtlCol="0">
            <a:spAutoFit/>
          </a:bodyPr>
          <a:lstStyle/>
          <a:p>
            <a:r>
              <a:rPr lang="en-US" dirty="0" smtClean="0"/>
              <a:t>Similar</a:t>
            </a:r>
            <a:endParaRPr lang="en-US" dirty="0"/>
          </a:p>
        </p:txBody>
      </p:sp>
      <p:sp>
        <p:nvSpPr>
          <p:cNvPr id="23" name="TextBox 22"/>
          <p:cNvSpPr txBox="1"/>
          <p:nvPr/>
        </p:nvSpPr>
        <p:spPr>
          <a:xfrm>
            <a:off x="489104" y="5123496"/>
            <a:ext cx="1106863" cy="369332"/>
          </a:xfrm>
          <a:prstGeom prst="rect">
            <a:avLst/>
          </a:prstGeom>
          <a:noFill/>
        </p:spPr>
        <p:txBody>
          <a:bodyPr wrap="square" rtlCol="0">
            <a:spAutoFit/>
          </a:bodyPr>
          <a:lstStyle/>
          <a:p>
            <a:r>
              <a:rPr lang="en-US" dirty="0" smtClean="0"/>
              <a:t>Different</a:t>
            </a:r>
            <a:endParaRPr lang="en-US" dirty="0"/>
          </a:p>
        </p:txBody>
      </p:sp>
      <p:sp>
        <p:nvSpPr>
          <p:cNvPr id="24" name="TextBox 23"/>
          <p:cNvSpPr txBox="1"/>
          <p:nvPr/>
        </p:nvSpPr>
        <p:spPr>
          <a:xfrm>
            <a:off x="2715842" y="2173742"/>
            <a:ext cx="1258421" cy="369332"/>
          </a:xfrm>
          <a:prstGeom prst="rect">
            <a:avLst/>
          </a:prstGeom>
          <a:noFill/>
        </p:spPr>
        <p:txBody>
          <a:bodyPr wrap="none" rtlCol="0">
            <a:spAutoFit/>
          </a:bodyPr>
          <a:lstStyle/>
          <a:p>
            <a:r>
              <a:rPr lang="en-US" dirty="0" smtClean="0"/>
              <a:t>Target (T-1)</a:t>
            </a:r>
            <a:endParaRPr lang="en-US" dirty="0"/>
          </a:p>
        </p:txBody>
      </p:sp>
      <p:cxnSp>
        <p:nvCxnSpPr>
          <p:cNvPr id="26" name="Straight Arrow Connector 25"/>
          <p:cNvCxnSpPr>
            <a:stCxn id="24" idx="2"/>
            <a:endCxn id="7" idx="0"/>
          </p:cNvCxnSpPr>
          <p:nvPr/>
        </p:nvCxnSpPr>
        <p:spPr>
          <a:xfrm>
            <a:off x="3345053" y="2543074"/>
            <a:ext cx="0" cy="2927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219840" y="5013106"/>
            <a:ext cx="1017907" cy="646331"/>
          </a:xfrm>
          <a:prstGeom prst="rect">
            <a:avLst/>
          </a:prstGeom>
          <a:noFill/>
        </p:spPr>
        <p:txBody>
          <a:bodyPr wrap="none" rtlCol="0">
            <a:spAutoFit/>
          </a:bodyPr>
          <a:lstStyle/>
          <a:p>
            <a:r>
              <a:rPr lang="en-US" dirty="0"/>
              <a:t> </a:t>
            </a:r>
            <a:r>
              <a:rPr lang="en-US" dirty="0" smtClean="0"/>
              <a:t>  </a:t>
            </a:r>
            <a:r>
              <a:rPr lang="en-US" u="sng" dirty="0" smtClean="0"/>
              <a:t>Trial 7</a:t>
            </a:r>
          </a:p>
          <a:p>
            <a:r>
              <a:rPr lang="en-US" dirty="0" smtClean="0"/>
              <a:t>Different</a:t>
            </a:r>
          </a:p>
        </p:txBody>
      </p:sp>
      <p:sp>
        <p:nvSpPr>
          <p:cNvPr id="32" name="TextBox 31"/>
          <p:cNvSpPr txBox="1"/>
          <p:nvPr/>
        </p:nvSpPr>
        <p:spPr>
          <a:xfrm>
            <a:off x="3892136" y="2777717"/>
            <a:ext cx="1372683" cy="369332"/>
          </a:xfrm>
          <a:prstGeom prst="rect">
            <a:avLst/>
          </a:prstGeom>
          <a:noFill/>
        </p:spPr>
        <p:txBody>
          <a:bodyPr wrap="none" rtlCol="0">
            <a:spAutoFit/>
          </a:bodyPr>
          <a:lstStyle/>
          <a:p>
            <a:r>
              <a:rPr lang="en-US" dirty="0" smtClean="0"/>
              <a:t>SC Lure (T-2)</a:t>
            </a:r>
            <a:endParaRPr lang="en-US" dirty="0"/>
          </a:p>
        </p:txBody>
      </p:sp>
      <p:cxnSp>
        <p:nvCxnSpPr>
          <p:cNvPr id="34" name="Straight Arrow Connector 33"/>
          <p:cNvCxnSpPr>
            <a:stCxn id="32" idx="2"/>
            <a:endCxn id="10" idx="0"/>
          </p:cNvCxnSpPr>
          <p:nvPr/>
        </p:nvCxnSpPr>
        <p:spPr>
          <a:xfrm>
            <a:off x="4578478" y="3147049"/>
            <a:ext cx="0" cy="3996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1311137" y="1223365"/>
            <a:ext cx="450764" cy="369332"/>
          </a:xfrm>
          <a:prstGeom prst="rect">
            <a:avLst/>
          </a:prstGeom>
          <a:noFill/>
        </p:spPr>
        <p:txBody>
          <a:bodyPr wrap="none" rtlCol="0">
            <a:spAutoFit/>
          </a:bodyPr>
          <a:lstStyle/>
          <a:p>
            <a:r>
              <a:rPr lang="en-US" dirty="0" smtClean="0"/>
              <a:t>DC</a:t>
            </a:r>
            <a:endParaRPr lang="en-US" dirty="0"/>
          </a:p>
        </p:txBody>
      </p:sp>
      <p:cxnSp>
        <p:nvCxnSpPr>
          <p:cNvPr id="37" name="Straight Arrow Connector 36"/>
          <p:cNvCxnSpPr>
            <a:stCxn id="35" idx="2"/>
            <a:endCxn id="13" idx="0"/>
          </p:cNvCxnSpPr>
          <p:nvPr/>
        </p:nvCxnSpPr>
        <p:spPr>
          <a:xfrm>
            <a:off x="1536519" y="1592697"/>
            <a:ext cx="0" cy="3020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178916" y="1712716"/>
            <a:ext cx="450764" cy="369332"/>
          </a:xfrm>
          <a:prstGeom prst="rect">
            <a:avLst/>
          </a:prstGeom>
          <a:noFill/>
        </p:spPr>
        <p:txBody>
          <a:bodyPr wrap="none" rtlCol="0">
            <a:spAutoFit/>
          </a:bodyPr>
          <a:lstStyle/>
          <a:p>
            <a:r>
              <a:rPr lang="en-US" dirty="0" smtClean="0"/>
              <a:t>DC</a:t>
            </a:r>
            <a:endParaRPr lang="en-US" dirty="0"/>
          </a:p>
        </p:txBody>
      </p:sp>
      <p:cxnSp>
        <p:nvCxnSpPr>
          <p:cNvPr id="41" name="Straight Arrow Connector 40"/>
          <p:cNvCxnSpPr>
            <a:stCxn id="39" idx="2"/>
            <a:endCxn id="21" idx="0"/>
          </p:cNvCxnSpPr>
          <p:nvPr/>
        </p:nvCxnSpPr>
        <p:spPr>
          <a:xfrm>
            <a:off x="2404298" y="2082048"/>
            <a:ext cx="1" cy="401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6042452" y="4234836"/>
            <a:ext cx="1372683" cy="369332"/>
          </a:xfrm>
          <a:prstGeom prst="rect">
            <a:avLst/>
          </a:prstGeom>
          <a:noFill/>
        </p:spPr>
        <p:txBody>
          <a:bodyPr wrap="none" rtlCol="0">
            <a:spAutoFit/>
          </a:bodyPr>
          <a:lstStyle/>
          <a:p>
            <a:r>
              <a:rPr lang="en-US" dirty="0" smtClean="0"/>
              <a:t>SC Lure (T-3)</a:t>
            </a:r>
            <a:endParaRPr lang="en-US" dirty="0"/>
          </a:p>
        </p:txBody>
      </p:sp>
      <p:cxnSp>
        <p:nvCxnSpPr>
          <p:cNvPr id="48" name="Straight Arrow Connector 47"/>
          <p:cNvCxnSpPr>
            <a:stCxn id="46" idx="2"/>
            <a:endCxn id="28" idx="0"/>
          </p:cNvCxnSpPr>
          <p:nvPr/>
        </p:nvCxnSpPr>
        <p:spPr>
          <a:xfrm>
            <a:off x="6728794" y="4604168"/>
            <a:ext cx="0" cy="4089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Flowchart: Process 55"/>
          <p:cNvSpPr/>
          <p:nvPr/>
        </p:nvSpPr>
        <p:spPr>
          <a:xfrm>
            <a:off x="2703408" y="2238570"/>
            <a:ext cx="1283287" cy="279168"/>
          </a:xfrm>
          <a:prstGeom prst="flowChartProcess">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Flowchart: Process 57"/>
          <p:cNvSpPr/>
          <p:nvPr/>
        </p:nvSpPr>
        <p:spPr>
          <a:xfrm>
            <a:off x="2148468" y="1766476"/>
            <a:ext cx="533431" cy="279168"/>
          </a:xfrm>
          <a:prstGeom prst="flowChartProcess">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9" name="Flowchart: Process 58"/>
          <p:cNvSpPr/>
          <p:nvPr/>
        </p:nvSpPr>
        <p:spPr>
          <a:xfrm>
            <a:off x="3925523" y="2822799"/>
            <a:ext cx="1339296" cy="279168"/>
          </a:xfrm>
          <a:prstGeom prst="flowChartProcess">
            <a:avLst/>
          </a:prstGeom>
          <a:noFill/>
          <a:ln>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0" name="Flowchart: Process 59"/>
          <p:cNvSpPr/>
          <p:nvPr/>
        </p:nvSpPr>
        <p:spPr>
          <a:xfrm>
            <a:off x="1268786" y="1261973"/>
            <a:ext cx="533431" cy="279168"/>
          </a:xfrm>
          <a:prstGeom prst="flowChartProcess">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1" name="Flowchart: Process 60"/>
          <p:cNvSpPr/>
          <p:nvPr/>
        </p:nvSpPr>
        <p:spPr>
          <a:xfrm>
            <a:off x="6055517" y="4276538"/>
            <a:ext cx="1346552" cy="279168"/>
          </a:xfrm>
          <a:prstGeom prst="flowChartProcess">
            <a:avLst/>
          </a:prstGeom>
          <a:noFill/>
          <a:ln>
            <a:solidFill>
              <a:srgbClr val="00B0F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8" name="Dneweset06.wav">
            <a:hlinkClick r:id="" action="ppaction://media"/>
          </p:cNvPr>
          <p:cNvPicPr>
            <a:picLocks noChangeAspect="1"/>
          </p:cNvPicPr>
          <p:nvPr>
            <a:audioFile r:link="rId18"/>
            <p:extLst>
              <p:ext uri="{DAA4B4D4-6D71-4841-9C94-3DE7FCFB9230}">
                <p14:media xmlns:p14="http://schemas.microsoft.com/office/powerpoint/2010/main" r:embed="rId17"/>
              </p:ext>
            </p:extLst>
          </p:nvPr>
        </p:nvPicPr>
        <p:blipFill>
          <a:blip r:embed="rId21"/>
          <a:stretch>
            <a:fillRect/>
          </a:stretch>
        </p:blipFill>
        <p:spPr>
          <a:xfrm>
            <a:off x="5243048" y="4885558"/>
            <a:ext cx="609600" cy="609600"/>
          </a:xfrm>
          <a:prstGeom prst="rect">
            <a:avLst/>
          </a:prstGeom>
        </p:spPr>
      </p:pic>
      <p:sp>
        <p:nvSpPr>
          <p:cNvPr id="66" name="TextBox 65"/>
          <p:cNvSpPr txBox="1"/>
          <p:nvPr/>
        </p:nvSpPr>
        <p:spPr>
          <a:xfrm>
            <a:off x="5161388" y="4461204"/>
            <a:ext cx="749051" cy="369332"/>
          </a:xfrm>
          <a:prstGeom prst="rect">
            <a:avLst/>
          </a:prstGeom>
          <a:noFill/>
        </p:spPr>
        <p:txBody>
          <a:bodyPr wrap="none" rtlCol="0">
            <a:spAutoFit/>
          </a:bodyPr>
          <a:lstStyle/>
          <a:p>
            <a:r>
              <a:rPr lang="en-US" u="sng" dirty="0" smtClean="0"/>
              <a:t>Trial 6</a:t>
            </a:r>
            <a:endParaRPr lang="en-US" u="sng" dirty="0"/>
          </a:p>
        </p:txBody>
      </p:sp>
      <p:sp>
        <p:nvSpPr>
          <p:cNvPr id="67" name="TextBox 66"/>
          <p:cNvSpPr txBox="1"/>
          <p:nvPr/>
        </p:nvSpPr>
        <p:spPr>
          <a:xfrm>
            <a:off x="5322466" y="3712589"/>
            <a:ext cx="450764" cy="369332"/>
          </a:xfrm>
          <a:prstGeom prst="rect">
            <a:avLst/>
          </a:prstGeom>
          <a:noFill/>
        </p:spPr>
        <p:txBody>
          <a:bodyPr wrap="none" rtlCol="0">
            <a:spAutoFit/>
          </a:bodyPr>
          <a:lstStyle/>
          <a:p>
            <a:r>
              <a:rPr lang="en-US" dirty="0" smtClean="0"/>
              <a:t>DC</a:t>
            </a:r>
            <a:endParaRPr lang="en-US" dirty="0"/>
          </a:p>
        </p:txBody>
      </p:sp>
      <p:sp>
        <p:nvSpPr>
          <p:cNvPr id="69" name="Flowchart: Process 68"/>
          <p:cNvSpPr/>
          <p:nvPr/>
        </p:nvSpPr>
        <p:spPr>
          <a:xfrm>
            <a:off x="5269198" y="3757671"/>
            <a:ext cx="533431" cy="279168"/>
          </a:xfrm>
          <a:prstGeom prst="flowChartProcess">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73" name="Straight Arrow Connector 72"/>
          <p:cNvCxnSpPr>
            <a:stCxn id="69" idx="2"/>
            <a:endCxn id="66" idx="0"/>
          </p:cNvCxnSpPr>
          <p:nvPr/>
        </p:nvCxnSpPr>
        <p:spPr>
          <a:xfrm>
            <a:off x="5535914" y="4036839"/>
            <a:ext cx="0" cy="424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458564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7407"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176"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6135" fill="hold"/>
                                        <p:tgtEl>
                                          <p:spTgt spid="12"/>
                                        </p:tgtEl>
                                      </p:cBhvr>
                                    </p:cmd>
                                  </p:childTnLst>
                                </p:cTn>
                              </p:par>
                            </p:childTnLst>
                          </p:cTn>
                        </p:par>
                      </p:childTnLst>
                    </p:cTn>
                  </p:par>
                </p:childTnLst>
              </p:cTn>
              <p:nextCondLst>
                <p:cond evt="onClick" delay="0">
                  <p:tgtEl>
                    <p:spTgt spid="12"/>
                  </p:tgtEl>
                </p:cond>
              </p:nextCondLst>
            </p:seq>
            <p:audio>
              <p:cMediaNode vol="80000">
                <p:cTn id="25" fill="hold" display="0">
                  <p:stCondLst>
                    <p:cond delay="indefinite"/>
                  </p:stCondLst>
                  <p:endCondLst>
                    <p:cond evt="onStopAudio" delay="0">
                      <p:tgtEl>
                        <p:sldTgt/>
                      </p:tgtEl>
                    </p:cond>
                  </p:endCondLst>
                </p:cTn>
                <p:tgtEl>
                  <p:spTgt spid="12"/>
                </p:tgtEl>
              </p:cMediaNode>
            </p:audio>
            <p:seq concurrent="1" nextAc="seek">
              <p:cTn id="26" restart="whenNotActive" fill="hold" evtFilter="cancelBubble" nodeType="interactiveSeq">
                <p:stCondLst>
                  <p:cond evt="onClick" delay="0">
                    <p:tgtEl>
                      <p:spTgt spid="16"/>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886" fill="hold"/>
                                        <p:tgtEl>
                                          <p:spTgt spid="16"/>
                                        </p:tgtEl>
                                      </p:cBhvr>
                                    </p:cmd>
                                  </p:childTnLst>
                                </p:cTn>
                              </p:par>
                            </p:childTnLst>
                          </p:cTn>
                        </p:par>
                      </p:childTnLst>
                    </p:cTn>
                  </p:par>
                </p:childTnLst>
              </p:cTn>
              <p:nextCondLst>
                <p:cond evt="onClick" delay="0">
                  <p:tgtEl>
                    <p:spTgt spid="16"/>
                  </p:tgtEl>
                </p:cond>
              </p:nextCondLst>
            </p:seq>
            <p:audio>
              <p:cMediaNode vol="80000">
                <p:cTn id="31" fill="hold" display="0">
                  <p:stCondLst>
                    <p:cond delay="indefinite"/>
                  </p:stCondLst>
                  <p:endCondLst>
                    <p:cond evt="onStopAudio" delay="0">
                      <p:tgtEl>
                        <p:sldTgt/>
                      </p:tgtEl>
                    </p:cond>
                  </p:endCondLst>
                </p:cTn>
                <p:tgtEl>
                  <p:spTgt spid="16"/>
                </p:tgtEl>
              </p:cMediaNode>
            </p:audio>
            <p:seq concurrent="1" nextAc="seek">
              <p:cTn id="32" restart="whenNotActive" fill="hold" evtFilter="cancelBubble" nodeType="interactiveSeq">
                <p:stCondLst>
                  <p:cond evt="onClick" delay="0">
                    <p:tgtEl>
                      <p:spTgt spid="17"/>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7198" fill="hold"/>
                                        <p:tgtEl>
                                          <p:spTgt spid="17"/>
                                        </p:tgtEl>
                                      </p:cBhvr>
                                    </p:cmd>
                                  </p:childTnLst>
                                </p:cTn>
                              </p:par>
                            </p:childTnLst>
                          </p:cTn>
                        </p:par>
                      </p:childTnLst>
                    </p:cTn>
                  </p:par>
                </p:childTnLst>
              </p:cTn>
              <p:nextCondLst>
                <p:cond evt="onClick" delay="0">
                  <p:tgtEl>
                    <p:spTgt spid="17"/>
                  </p:tgtEl>
                </p:cond>
              </p:nextCondLst>
            </p:seq>
            <p:audio>
              <p:cMediaNode vol="80000">
                <p:cTn id="37" fill="hold" display="0">
                  <p:stCondLst>
                    <p:cond delay="indefinite"/>
                  </p:stCondLst>
                  <p:endCondLst>
                    <p:cond evt="onStopAudio" delay="0">
                      <p:tgtEl>
                        <p:sldTgt/>
                      </p:tgtEl>
                    </p:cond>
                  </p:endCondLst>
                </p:cTn>
                <p:tgtEl>
                  <p:spTgt spid="17"/>
                </p:tgtEl>
              </p:cMediaNode>
            </p:audio>
            <p:seq concurrent="1" nextAc="seek">
              <p:cTn id="38" restart="whenNotActive" fill="hold" evtFilter="cancelBubble" nodeType="interactiveSeq">
                <p:stCondLst>
                  <p:cond evt="onClick" delay="0">
                    <p:tgtEl>
                      <p:spTgt spid="18"/>
                    </p:tgtEl>
                  </p:cond>
                </p:stCondLst>
                <p:endSync evt="end" delay="0">
                  <p:rtn val="all"/>
                </p:endSync>
                <p:childTnLst>
                  <p:par>
                    <p:cTn id="39" fill="hold">
                      <p:stCondLst>
                        <p:cond delay="0"/>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565" fill="hold"/>
                                        <p:tgtEl>
                                          <p:spTgt spid="18"/>
                                        </p:tgtEl>
                                      </p:cBhvr>
                                    </p:cmd>
                                  </p:childTnLst>
                                </p:cTn>
                              </p:par>
                            </p:childTnLst>
                          </p:cTn>
                        </p:par>
                      </p:childTnLst>
                    </p:cTn>
                  </p:par>
                </p:childTnLst>
              </p:cTn>
              <p:nextCondLst>
                <p:cond evt="onClick" delay="0">
                  <p:tgtEl>
                    <p:spTgt spid="18"/>
                  </p:tgtEl>
                </p:cond>
              </p:nextCondLst>
            </p:seq>
            <p:audio>
              <p:cMediaNode vol="80000">
                <p:cTn id="43" fill="hold" display="0">
                  <p:stCondLst>
                    <p:cond delay="indefinite"/>
                  </p:stCondLst>
                  <p:endCondLst>
                    <p:cond evt="onStopAudio" delay="0">
                      <p:tgtEl>
                        <p:sldTgt/>
                      </p:tgtEl>
                    </p:cond>
                  </p:endCondLst>
                </p:cTn>
                <p:tgtEl>
                  <p:spTgt spid="18"/>
                </p:tgtEl>
              </p:cMediaNode>
            </p:audio>
            <p:seq concurrent="1" nextAc="seek">
              <p:cTn id="44" restart="whenNotActive" fill="hold" evtFilter="cancelBubble" nodeType="interactiveSeq">
                <p:stCondLst>
                  <p:cond evt="onClick" delay="0">
                    <p:tgtEl>
                      <p:spTgt spid="19"/>
                    </p:tgtEl>
                  </p:cond>
                </p:stCondLst>
                <p:endSync evt="end" delay="0">
                  <p:rtn val="all"/>
                </p:endSync>
                <p:childTnLst>
                  <p:par>
                    <p:cTn id="45" fill="hold">
                      <p:stCondLst>
                        <p:cond delay="0"/>
                      </p:stCondLst>
                      <p:childTnLst>
                        <p:par>
                          <p:cTn id="46" fill="hold">
                            <p:stCondLst>
                              <p:cond delay="0"/>
                            </p:stCondLst>
                            <p:childTnLst>
                              <p:par>
                                <p:cTn id="47" presetID="1" presetClass="mediacall" presetSubtype="0" fill="hold" nodeType="clickEffect">
                                  <p:stCondLst>
                                    <p:cond delay="0"/>
                                  </p:stCondLst>
                                  <p:childTnLst>
                                    <p:cmd type="call" cmd="playFrom(0.0)">
                                      <p:cBhvr>
                                        <p:cTn id="48" dur="7825" fill="hold"/>
                                        <p:tgtEl>
                                          <p:spTgt spid="19"/>
                                        </p:tgtEl>
                                      </p:cBhvr>
                                    </p:cmd>
                                  </p:childTnLst>
                                </p:cTn>
                              </p:par>
                            </p:childTnLst>
                          </p:cTn>
                        </p:par>
                      </p:childTnLst>
                    </p:cTn>
                  </p:par>
                </p:childTnLst>
              </p:cTn>
              <p:nextCondLst>
                <p:cond evt="onClick" delay="0">
                  <p:tgtEl>
                    <p:spTgt spid="19"/>
                  </p:tgtEl>
                </p:cond>
              </p:nextCondLst>
            </p:seq>
            <p:audio>
              <p:cMediaNode vol="80000">
                <p:cTn id="49" fill="hold" display="0">
                  <p:stCondLst>
                    <p:cond delay="indefinite"/>
                  </p:stCondLst>
                  <p:endCondLst>
                    <p:cond evt="onStopAudio" delay="0">
                      <p:tgtEl>
                        <p:sldTgt/>
                      </p:tgtEl>
                    </p:cond>
                  </p:endCondLst>
                </p:cTn>
                <p:tgtEl>
                  <p:spTgt spid="19"/>
                </p:tgtEl>
              </p:cMediaNode>
            </p:audio>
            <p:seq concurrent="1" nextAc="seek">
              <p:cTn id="50" restart="whenNotActive" fill="hold" evtFilter="cancelBubble" nodeType="interactiveSeq">
                <p:stCondLst>
                  <p:cond evt="onClick" delay="0">
                    <p:tgtEl>
                      <p:spTgt spid="8"/>
                    </p:tgtEl>
                  </p:cond>
                </p:stCondLst>
                <p:endSync evt="end" delay="0">
                  <p:rtn val="all"/>
                </p:endSync>
                <p:childTnLst>
                  <p:par>
                    <p:cTn id="51" fill="hold">
                      <p:stCondLst>
                        <p:cond delay="0"/>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5247" fill="hold"/>
                                        <p:tgtEl>
                                          <p:spTgt spid="8"/>
                                        </p:tgtEl>
                                      </p:cBhvr>
                                    </p:cmd>
                                  </p:childTnLst>
                                </p:cTn>
                              </p:par>
                            </p:childTnLst>
                          </p:cTn>
                        </p:par>
                      </p:childTnLst>
                    </p:cTn>
                  </p:par>
                </p:childTnLst>
              </p:cTn>
              <p:nextCondLst>
                <p:cond evt="onClick" delay="0">
                  <p:tgtEl>
                    <p:spTgt spid="8"/>
                  </p:tgtEl>
                </p:cond>
              </p:nextCondLst>
            </p:seq>
            <p:audio>
              <p:cMediaNode vol="80000">
                <p:cTn id="55"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Demographics</a:t>
            </a:r>
            <a:endParaRPr lang="en-US" dirty="0"/>
          </a:p>
        </p:txBody>
      </p:sp>
      <p:sp>
        <p:nvSpPr>
          <p:cNvPr id="3" name="Content Placeholder 2"/>
          <p:cNvSpPr>
            <a:spLocks noGrp="1"/>
          </p:cNvSpPr>
          <p:nvPr>
            <p:ph idx="1"/>
          </p:nvPr>
        </p:nvSpPr>
        <p:spPr/>
        <p:txBody>
          <a:bodyPr/>
          <a:lstStyle/>
          <a:p>
            <a:r>
              <a:rPr lang="en-US" sz="2400" i="1" u="sng" dirty="0"/>
              <a:t>N </a:t>
            </a:r>
            <a:r>
              <a:rPr lang="en-US" sz="2400" u="sng" dirty="0"/>
              <a:t>= </a:t>
            </a:r>
            <a:r>
              <a:rPr lang="en-US" sz="2400" u="sng" dirty="0" smtClean="0"/>
              <a:t>182</a:t>
            </a:r>
            <a:r>
              <a:rPr lang="en-US" sz="2400" dirty="0" smtClean="0"/>
              <a:t>, recruited from </a:t>
            </a:r>
            <a:r>
              <a:rPr lang="en-US" sz="2400" dirty="0" err="1" smtClean="0"/>
              <a:t>UTDallas</a:t>
            </a:r>
            <a:r>
              <a:rPr lang="en-US" sz="2400" dirty="0" smtClean="0"/>
              <a:t> or communities around the DFW area.</a:t>
            </a:r>
          </a:p>
          <a:p>
            <a:endParaRPr lang="en-US" sz="2400" dirty="0" smtClean="0"/>
          </a:p>
          <a:p>
            <a:r>
              <a:rPr lang="en-US" sz="2400" u="sng" dirty="0" smtClean="0"/>
              <a:t>60 </a:t>
            </a:r>
            <a:r>
              <a:rPr lang="en-US" sz="2400" u="sng" dirty="0" err="1" smtClean="0"/>
              <a:t>Nonmusicians</a:t>
            </a:r>
            <a:endParaRPr lang="en-US" sz="2400" u="sng" dirty="0"/>
          </a:p>
          <a:p>
            <a:pPr marL="114300" indent="0">
              <a:buNone/>
            </a:pPr>
            <a:r>
              <a:rPr lang="en-US" sz="2400" dirty="0" smtClean="0"/>
              <a:t>(</a:t>
            </a:r>
            <a:r>
              <a:rPr lang="en-US" sz="2400" dirty="0" err="1" smtClean="0"/>
              <a:t>Exp</a:t>
            </a:r>
            <a:r>
              <a:rPr lang="en-US" sz="2400" dirty="0" smtClean="0"/>
              <a:t> = .5 year, Age = 22 years )</a:t>
            </a:r>
          </a:p>
          <a:p>
            <a:endParaRPr lang="en-US" sz="2400" dirty="0" smtClean="0"/>
          </a:p>
          <a:p>
            <a:r>
              <a:rPr lang="en-US" sz="2400" u="sng" dirty="0" smtClean="0"/>
              <a:t>60 Moderate Musicians </a:t>
            </a:r>
          </a:p>
          <a:p>
            <a:pPr marL="114300" indent="0">
              <a:buNone/>
            </a:pPr>
            <a:r>
              <a:rPr lang="en-US" sz="2400" dirty="0" smtClean="0"/>
              <a:t>(</a:t>
            </a:r>
            <a:r>
              <a:rPr lang="en-US" sz="2400" dirty="0" err="1" smtClean="0"/>
              <a:t>Exp</a:t>
            </a:r>
            <a:r>
              <a:rPr lang="en-US" sz="2400" dirty="0" smtClean="0"/>
              <a:t> = 5 years, Age = 22 years)</a:t>
            </a:r>
          </a:p>
          <a:p>
            <a:endParaRPr lang="en-US" sz="2400" dirty="0" smtClean="0"/>
          </a:p>
          <a:p>
            <a:r>
              <a:rPr lang="en-US" sz="2400" u="sng" dirty="0" smtClean="0"/>
              <a:t>62 Highly Trained Musicians </a:t>
            </a:r>
          </a:p>
          <a:p>
            <a:pPr marL="114300" indent="0">
              <a:buNone/>
            </a:pPr>
            <a:r>
              <a:rPr lang="en-US" sz="2400" dirty="0" smtClean="0">
                <a:solidFill>
                  <a:srgbClr val="2F2B20"/>
                </a:solidFill>
              </a:rPr>
              <a:t>(</a:t>
            </a:r>
            <a:r>
              <a:rPr lang="en-US" sz="2400" dirty="0" err="1">
                <a:solidFill>
                  <a:srgbClr val="2F2B20"/>
                </a:solidFill>
              </a:rPr>
              <a:t>Exp</a:t>
            </a:r>
            <a:r>
              <a:rPr lang="en-US" sz="2400" dirty="0">
                <a:solidFill>
                  <a:srgbClr val="2F2B20"/>
                </a:solidFill>
              </a:rPr>
              <a:t> = </a:t>
            </a:r>
            <a:r>
              <a:rPr lang="en-US" sz="2400" dirty="0" smtClean="0">
                <a:solidFill>
                  <a:srgbClr val="2F2B20"/>
                </a:solidFill>
              </a:rPr>
              <a:t>16.5 years, </a:t>
            </a:r>
            <a:r>
              <a:rPr lang="en-US" sz="2400" dirty="0">
                <a:solidFill>
                  <a:srgbClr val="2F2B20"/>
                </a:solidFill>
              </a:rPr>
              <a:t>Age = </a:t>
            </a:r>
            <a:r>
              <a:rPr lang="en-US" sz="2400" dirty="0" smtClean="0">
                <a:solidFill>
                  <a:srgbClr val="2F2B20"/>
                </a:solidFill>
              </a:rPr>
              <a:t>29 years)</a:t>
            </a:r>
          </a:p>
          <a:p>
            <a:endParaRPr lang="en-US" sz="2000" dirty="0">
              <a:solidFill>
                <a:srgbClr val="2F2B20"/>
              </a:solidFill>
            </a:endParaRPr>
          </a:p>
          <a:p>
            <a:endParaRPr lang="en-US" sz="1800" dirty="0"/>
          </a:p>
          <a:p>
            <a:endParaRPr lang="en-US" dirty="0"/>
          </a:p>
        </p:txBody>
      </p:sp>
    </p:spTree>
    <p:extLst>
      <p:ext uri="{BB962C8B-B14F-4D97-AF65-F5344CB8AC3E}">
        <p14:creationId xmlns:p14="http://schemas.microsoft.com/office/powerpoint/2010/main" val="78768940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a:t>
            </a:r>
            <a:endParaRPr lang="en-US" dirty="0"/>
          </a:p>
        </p:txBody>
      </p:sp>
      <p:sp>
        <p:nvSpPr>
          <p:cNvPr id="3" name="Content Placeholder 2"/>
          <p:cNvSpPr>
            <a:spLocks noGrp="1"/>
          </p:cNvSpPr>
          <p:nvPr>
            <p:ph idx="1"/>
          </p:nvPr>
        </p:nvSpPr>
        <p:spPr/>
        <p:txBody>
          <a:bodyPr>
            <a:normAutofit fontScale="92500"/>
          </a:bodyPr>
          <a:lstStyle/>
          <a:p>
            <a:pPr marL="114300" indent="0">
              <a:buNone/>
            </a:pPr>
            <a:r>
              <a:rPr lang="en-US" b="1" dirty="0" smtClean="0"/>
              <a:t>3 x 3 x 2 Mixed ANOVA</a:t>
            </a:r>
          </a:p>
          <a:p>
            <a:pPr marL="114300" indent="0">
              <a:buNone/>
            </a:pPr>
            <a:r>
              <a:rPr lang="en-US" u="sng" dirty="0" smtClean="0"/>
              <a:t>One between subjects factor:</a:t>
            </a:r>
          </a:p>
          <a:p>
            <a:pPr marL="114300" indent="0">
              <a:buNone/>
            </a:pPr>
            <a:r>
              <a:rPr lang="en-US" dirty="0"/>
              <a:t>	</a:t>
            </a:r>
            <a:r>
              <a:rPr lang="en-US" dirty="0" smtClean="0"/>
              <a:t>-Expertise (</a:t>
            </a:r>
            <a:r>
              <a:rPr lang="en-US" dirty="0" err="1" smtClean="0"/>
              <a:t>nonmusician</a:t>
            </a:r>
            <a:r>
              <a:rPr lang="en-US" dirty="0" smtClean="0"/>
              <a:t>, moderate, highly trained)</a:t>
            </a:r>
          </a:p>
          <a:p>
            <a:pPr marL="114300" indent="0">
              <a:buNone/>
            </a:pPr>
            <a:endParaRPr lang="en-US" dirty="0" smtClean="0"/>
          </a:p>
          <a:p>
            <a:pPr marL="114300" indent="0">
              <a:buNone/>
            </a:pPr>
            <a:r>
              <a:rPr lang="en-US" u="sng" dirty="0" smtClean="0"/>
              <a:t>Two repeated measures:</a:t>
            </a:r>
            <a:r>
              <a:rPr lang="en-US" dirty="0" smtClean="0"/>
              <a:t> </a:t>
            </a:r>
          </a:p>
          <a:p>
            <a:pPr marL="114300" indent="0">
              <a:buNone/>
            </a:pPr>
            <a:r>
              <a:rPr lang="en-US" dirty="0" smtClean="0"/>
              <a:t>	-Timbre (same, similar, different)</a:t>
            </a:r>
          </a:p>
          <a:p>
            <a:pPr marL="114300" indent="0">
              <a:buNone/>
            </a:pPr>
            <a:r>
              <a:rPr lang="en-US" dirty="0" smtClean="0"/>
              <a:t>	-Item Type (T/SC and T/DC) </a:t>
            </a:r>
          </a:p>
          <a:p>
            <a:pPr marL="114300" indent="0">
              <a:buNone/>
            </a:pPr>
            <a:endParaRPr lang="en-US" dirty="0"/>
          </a:p>
          <a:p>
            <a:pPr marL="114300" indent="0">
              <a:buNone/>
            </a:pPr>
            <a:r>
              <a:rPr lang="en-US" u="sng" dirty="0" smtClean="0"/>
              <a:t>Measurements:</a:t>
            </a:r>
            <a:r>
              <a:rPr lang="en-US" dirty="0" smtClean="0"/>
              <a:t> </a:t>
            </a:r>
          </a:p>
          <a:p>
            <a:pPr marL="114300" indent="0">
              <a:buNone/>
            </a:pPr>
            <a:r>
              <a:rPr lang="en-US" dirty="0" smtClean="0"/>
              <a:t>-Hits</a:t>
            </a:r>
          </a:p>
          <a:p>
            <a:pPr marL="114300" indent="0">
              <a:buNone/>
            </a:pPr>
            <a:r>
              <a:rPr lang="en-US" dirty="0" smtClean="0"/>
              <a:t>-False Alarms for Similar Contour Items</a:t>
            </a:r>
          </a:p>
          <a:p>
            <a:pPr marL="114300" indent="0">
              <a:buNone/>
            </a:pPr>
            <a:r>
              <a:rPr lang="en-US" dirty="0" smtClean="0"/>
              <a:t>-False Alarms for Different Contour Items</a:t>
            </a:r>
          </a:p>
          <a:p>
            <a:pPr marL="114300" indent="0">
              <a:buNone/>
            </a:pPr>
            <a:r>
              <a:rPr lang="en-US" dirty="0" smtClean="0"/>
              <a:t>*Area under the ROC (</a:t>
            </a:r>
            <a:r>
              <a:rPr lang="en-US" dirty="0" err="1" smtClean="0"/>
              <a:t>Swets</a:t>
            </a:r>
            <a:r>
              <a:rPr lang="en-US" dirty="0" smtClean="0"/>
              <a:t>, 1973)</a:t>
            </a:r>
          </a:p>
          <a:p>
            <a:pPr marL="114300" indent="0">
              <a:buNone/>
            </a:pPr>
            <a:endParaRPr lang="en-US" dirty="0" smtClean="0"/>
          </a:p>
        </p:txBody>
      </p:sp>
    </p:spTree>
    <p:extLst>
      <p:ext uri="{BB962C8B-B14F-4D97-AF65-F5344CB8AC3E}">
        <p14:creationId xmlns:p14="http://schemas.microsoft.com/office/powerpoint/2010/main" val="91425600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Overall</a:t>
            </a:r>
            <a:endParaRPr lang="en-US" dirty="0"/>
          </a:p>
        </p:txBody>
      </p:sp>
      <p:graphicFrame>
        <p:nvGraphicFramePr>
          <p:cNvPr id="6" name="Chart 5"/>
          <p:cNvGraphicFramePr>
            <a:graphicFrameLocks/>
          </p:cNvGraphicFramePr>
          <p:nvPr>
            <p:extLst>
              <p:ext uri="{D42A27DB-BD31-4B8C-83A1-F6EECF244321}">
                <p14:modId xmlns:p14="http://schemas.microsoft.com/office/powerpoint/2010/main" val="3745293487"/>
              </p:ext>
            </p:extLst>
          </p:nvPr>
        </p:nvGraphicFramePr>
        <p:xfrm>
          <a:off x="0" y="1219200"/>
          <a:ext cx="8458200" cy="563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686925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endParaRPr lang="en-US" dirty="0"/>
          </a:p>
        </p:txBody>
      </p:sp>
      <p:sp>
        <p:nvSpPr>
          <p:cNvPr id="5" name="Content Placeholder 4"/>
          <p:cNvSpPr>
            <a:spLocks noGrp="1"/>
          </p:cNvSpPr>
          <p:nvPr>
            <p:ph idx="1"/>
          </p:nvPr>
        </p:nvSpPr>
        <p:spPr>
          <a:xfrm>
            <a:off x="457200" y="1143000"/>
            <a:ext cx="7620000" cy="5410200"/>
          </a:xfrm>
        </p:spPr>
        <p:txBody>
          <a:bodyPr>
            <a:noAutofit/>
          </a:bodyPr>
          <a:lstStyle/>
          <a:p>
            <a:pPr marL="114300" lvl="0" indent="0">
              <a:buClr>
                <a:srgbClr val="A9A57C"/>
              </a:buClr>
              <a:buNone/>
            </a:pPr>
            <a:r>
              <a:rPr lang="en-US" sz="1900" u="sng" dirty="0">
                <a:solidFill>
                  <a:srgbClr val="2F2B20"/>
                </a:solidFill>
              </a:rPr>
              <a:t>Experience Main Effect</a:t>
            </a:r>
          </a:p>
          <a:p>
            <a:pPr marL="114300" lvl="0" indent="0">
              <a:buClr>
                <a:srgbClr val="A9A57C"/>
              </a:buClr>
              <a:buNone/>
            </a:pPr>
            <a:r>
              <a:rPr lang="pl-PL" sz="1500" i="1" dirty="0">
                <a:solidFill>
                  <a:srgbClr val="2F2B20"/>
                </a:solidFill>
              </a:rPr>
              <a:t>F</a:t>
            </a:r>
            <a:r>
              <a:rPr lang="pl-PL" sz="1500" dirty="0">
                <a:solidFill>
                  <a:srgbClr val="2F2B20"/>
                </a:solidFill>
              </a:rPr>
              <a:t>(2, 179) = 18.97, </a:t>
            </a:r>
            <a:r>
              <a:rPr lang="pl-PL" sz="1500" i="1" dirty="0">
                <a:solidFill>
                  <a:srgbClr val="2F2B20"/>
                </a:solidFill>
              </a:rPr>
              <a:t>MSE</a:t>
            </a:r>
            <a:r>
              <a:rPr lang="pl-PL" sz="1500" dirty="0">
                <a:solidFill>
                  <a:srgbClr val="2F2B20"/>
                </a:solidFill>
              </a:rPr>
              <a:t> = .061, </a:t>
            </a:r>
            <a:r>
              <a:rPr lang="pl-PL" sz="1500" i="1" dirty="0">
                <a:solidFill>
                  <a:srgbClr val="2F2B20"/>
                </a:solidFill>
              </a:rPr>
              <a:t>p</a:t>
            </a:r>
            <a:r>
              <a:rPr lang="pl-PL" sz="1500" dirty="0">
                <a:solidFill>
                  <a:srgbClr val="2F2B20"/>
                </a:solidFill>
              </a:rPr>
              <a:t> &lt; .001, </a:t>
            </a:r>
            <a:r>
              <a:rPr lang="el-GR" sz="1500" i="1" dirty="0">
                <a:solidFill>
                  <a:srgbClr val="2F2B20"/>
                </a:solidFill>
              </a:rPr>
              <a:t>η</a:t>
            </a:r>
            <a:r>
              <a:rPr lang="en-US" sz="1500" i="1" baseline="-25000" dirty="0">
                <a:solidFill>
                  <a:srgbClr val="2F2B20"/>
                </a:solidFill>
              </a:rPr>
              <a:t>p</a:t>
            </a:r>
            <a:r>
              <a:rPr lang="en-US" sz="1500" baseline="30000" dirty="0">
                <a:solidFill>
                  <a:srgbClr val="2F2B20"/>
                </a:solidFill>
              </a:rPr>
              <a:t>2 </a:t>
            </a:r>
            <a:r>
              <a:rPr lang="pl-PL" sz="1500" dirty="0">
                <a:solidFill>
                  <a:srgbClr val="2F2B20"/>
                </a:solidFill>
              </a:rPr>
              <a:t>= .175, 95% CI [ .</a:t>
            </a:r>
            <a:r>
              <a:rPr lang="pl-PL" sz="1500" dirty="0" smtClean="0">
                <a:solidFill>
                  <a:srgbClr val="2F2B20"/>
                </a:solidFill>
              </a:rPr>
              <a:t>08</a:t>
            </a:r>
            <a:r>
              <a:rPr lang="en-US" sz="1500" dirty="0" smtClean="0">
                <a:solidFill>
                  <a:srgbClr val="2F2B20"/>
                </a:solidFill>
              </a:rPr>
              <a:t>0</a:t>
            </a:r>
            <a:r>
              <a:rPr lang="pl-PL" sz="1500" dirty="0" smtClean="0">
                <a:solidFill>
                  <a:srgbClr val="2F2B20"/>
                </a:solidFill>
              </a:rPr>
              <a:t>, </a:t>
            </a:r>
            <a:r>
              <a:rPr lang="pl-PL" sz="1500" dirty="0">
                <a:solidFill>
                  <a:srgbClr val="2F2B20"/>
                </a:solidFill>
              </a:rPr>
              <a:t>.267]</a:t>
            </a:r>
            <a:endParaRPr lang="en-US" sz="1100" dirty="0">
              <a:solidFill>
                <a:srgbClr val="2F2B20"/>
              </a:solidFill>
            </a:endParaRPr>
          </a:p>
          <a:p>
            <a:pPr marL="114300" lvl="0" indent="0">
              <a:buClr>
                <a:srgbClr val="A9A57C"/>
              </a:buClr>
              <a:buNone/>
            </a:pPr>
            <a:r>
              <a:rPr lang="en-US" sz="1600" b="1" dirty="0">
                <a:solidFill>
                  <a:srgbClr val="2F2B20"/>
                </a:solidFill>
              </a:rPr>
              <a:t>Highly Trained had higher performance than Moderate and </a:t>
            </a:r>
            <a:r>
              <a:rPr lang="en-US" sz="1600" b="1" dirty="0" err="1">
                <a:solidFill>
                  <a:srgbClr val="2F2B20"/>
                </a:solidFill>
              </a:rPr>
              <a:t>Nonmusicians</a:t>
            </a:r>
            <a:r>
              <a:rPr lang="en-US" sz="1600" b="1" dirty="0">
                <a:solidFill>
                  <a:srgbClr val="2F2B20"/>
                </a:solidFill>
              </a:rPr>
              <a:t>, but Moderate and </a:t>
            </a:r>
            <a:r>
              <a:rPr lang="en-US" sz="1600" b="1" dirty="0" err="1">
                <a:solidFill>
                  <a:srgbClr val="2F2B20"/>
                </a:solidFill>
              </a:rPr>
              <a:t>Nonmusicians</a:t>
            </a:r>
            <a:r>
              <a:rPr lang="en-US" sz="1600" b="1" dirty="0">
                <a:solidFill>
                  <a:srgbClr val="2F2B20"/>
                </a:solidFill>
              </a:rPr>
              <a:t> were not significantly different from each other.</a:t>
            </a:r>
          </a:p>
          <a:p>
            <a:pPr marL="114300" lvl="0" indent="0">
              <a:buClr>
                <a:srgbClr val="A9A57C"/>
              </a:buClr>
              <a:buNone/>
            </a:pPr>
            <a:r>
              <a:rPr lang="en-US" sz="1100" dirty="0" err="1">
                <a:solidFill>
                  <a:srgbClr val="2F2B20"/>
                </a:solidFill>
              </a:rPr>
              <a:t>Bonferroni</a:t>
            </a:r>
            <a:r>
              <a:rPr lang="en-US" sz="1100" dirty="0">
                <a:solidFill>
                  <a:srgbClr val="2F2B20"/>
                </a:solidFill>
              </a:rPr>
              <a:t>:</a:t>
            </a:r>
          </a:p>
          <a:p>
            <a:pPr marL="114300" lvl="0" indent="0">
              <a:buClr>
                <a:srgbClr val="A9A57C"/>
              </a:buClr>
              <a:buNone/>
            </a:pPr>
            <a:r>
              <a:rPr lang="en-US" sz="1100" i="1" dirty="0">
                <a:solidFill>
                  <a:srgbClr val="2F2B20"/>
                </a:solidFill>
              </a:rPr>
              <a:t>UMD</a:t>
            </a:r>
            <a:r>
              <a:rPr lang="en-US" sz="1100" dirty="0">
                <a:solidFill>
                  <a:srgbClr val="2F2B20"/>
                </a:solidFill>
              </a:rPr>
              <a:t> = .103, </a:t>
            </a:r>
            <a:r>
              <a:rPr lang="en-US" sz="1100" i="1" dirty="0">
                <a:solidFill>
                  <a:srgbClr val="2F2B20"/>
                </a:solidFill>
              </a:rPr>
              <a:t>p</a:t>
            </a:r>
            <a:r>
              <a:rPr lang="en-US" sz="1100" dirty="0">
                <a:solidFill>
                  <a:srgbClr val="2F2B20"/>
                </a:solidFill>
              </a:rPr>
              <a:t> = &lt;.001, 95% CI [ .059, .147] High - Non</a:t>
            </a:r>
          </a:p>
          <a:p>
            <a:pPr marL="114300" lvl="0" indent="0">
              <a:buClr>
                <a:srgbClr val="A9A57C"/>
              </a:buClr>
              <a:buNone/>
            </a:pPr>
            <a:r>
              <a:rPr lang="en-US" sz="1100" i="1" dirty="0">
                <a:solidFill>
                  <a:srgbClr val="2F2B20"/>
                </a:solidFill>
              </a:rPr>
              <a:t>UMD</a:t>
            </a:r>
            <a:r>
              <a:rPr lang="en-US" sz="1100" dirty="0">
                <a:solidFill>
                  <a:srgbClr val="2F2B20"/>
                </a:solidFill>
              </a:rPr>
              <a:t> = .090, </a:t>
            </a:r>
            <a:r>
              <a:rPr lang="en-US" sz="1100" i="1" dirty="0">
                <a:solidFill>
                  <a:srgbClr val="2F2B20"/>
                </a:solidFill>
              </a:rPr>
              <a:t>p</a:t>
            </a:r>
            <a:r>
              <a:rPr lang="en-US" sz="1100" dirty="0">
                <a:solidFill>
                  <a:srgbClr val="2F2B20"/>
                </a:solidFill>
              </a:rPr>
              <a:t> = &lt;.001, 95% CI [ .046, .134] High - Mod</a:t>
            </a:r>
          </a:p>
          <a:p>
            <a:pPr marL="114300" lvl="0" indent="0">
              <a:buClr>
                <a:srgbClr val="A9A57C"/>
              </a:buClr>
              <a:buNone/>
            </a:pPr>
            <a:endParaRPr lang="en-US" sz="1200" dirty="0">
              <a:solidFill>
                <a:srgbClr val="2F2B20"/>
              </a:solidFill>
            </a:endParaRPr>
          </a:p>
          <a:p>
            <a:pPr marL="114300" lvl="0" indent="0">
              <a:buClr>
                <a:srgbClr val="A9A57C"/>
              </a:buClr>
              <a:buNone/>
            </a:pPr>
            <a:r>
              <a:rPr lang="en-US" sz="1900" u="sng" dirty="0">
                <a:solidFill>
                  <a:srgbClr val="2F2B20"/>
                </a:solidFill>
              </a:rPr>
              <a:t>Timbre Main Effect</a:t>
            </a:r>
          </a:p>
          <a:p>
            <a:pPr marL="114300" lvl="0" indent="0">
              <a:buClr>
                <a:srgbClr val="A9A57C"/>
              </a:buClr>
              <a:buNone/>
            </a:pPr>
            <a:r>
              <a:rPr lang="pl-PL" sz="1500" i="1" dirty="0">
                <a:solidFill>
                  <a:srgbClr val="2F2B20"/>
                </a:solidFill>
              </a:rPr>
              <a:t>F</a:t>
            </a:r>
            <a:r>
              <a:rPr lang="pl-PL" sz="1500" dirty="0">
                <a:solidFill>
                  <a:srgbClr val="2F2B20"/>
                </a:solidFill>
              </a:rPr>
              <a:t>(2, 358) = 7.99, </a:t>
            </a:r>
            <a:r>
              <a:rPr lang="pl-PL" sz="1500" i="1" dirty="0">
                <a:solidFill>
                  <a:srgbClr val="2F2B20"/>
                </a:solidFill>
              </a:rPr>
              <a:t>MSE</a:t>
            </a:r>
            <a:r>
              <a:rPr lang="pl-PL" sz="1500" dirty="0">
                <a:solidFill>
                  <a:srgbClr val="2F2B20"/>
                </a:solidFill>
              </a:rPr>
              <a:t> = .028, </a:t>
            </a:r>
            <a:r>
              <a:rPr lang="pl-PL" sz="1500" i="1" dirty="0">
                <a:solidFill>
                  <a:srgbClr val="2F2B20"/>
                </a:solidFill>
              </a:rPr>
              <a:t>p</a:t>
            </a:r>
            <a:r>
              <a:rPr lang="pl-PL" sz="1500" dirty="0">
                <a:solidFill>
                  <a:srgbClr val="2F2B20"/>
                </a:solidFill>
              </a:rPr>
              <a:t> &lt; .001, </a:t>
            </a:r>
            <a:r>
              <a:rPr lang="el-GR" sz="1500" i="1" dirty="0">
                <a:solidFill>
                  <a:srgbClr val="2F2B20"/>
                </a:solidFill>
              </a:rPr>
              <a:t>η</a:t>
            </a:r>
            <a:r>
              <a:rPr lang="en-US" sz="1500" i="1" baseline="-25000" dirty="0">
                <a:solidFill>
                  <a:srgbClr val="2F2B20"/>
                </a:solidFill>
              </a:rPr>
              <a:t>p</a:t>
            </a:r>
            <a:r>
              <a:rPr lang="en-US" sz="1500" baseline="30000" dirty="0">
                <a:solidFill>
                  <a:srgbClr val="2F2B20"/>
                </a:solidFill>
              </a:rPr>
              <a:t>2</a:t>
            </a:r>
            <a:r>
              <a:rPr lang="pl-PL" sz="1500" i="1" dirty="0">
                <a:solidFill>
                  <a:srgbClr val="2F2B20"/>
                </a:solidFill>
              </a:rPr>
              <a:t> </a:t>
            </a:r>
            <a:r>
              <a:rPr lang="pl-PL" sz="1500" dirty="0">
                <a:solidFill>
                  <a:srgbClr val="2F2B20"/>
                </a:solidFill>
              </a:rPr>
              <a:t>= .043, 95% CI [ .009, .087]</a:t>
            </a:r>
            <a:endParaRPr lang="en-US" sz="1500" dirty="0">
              <a:solidFill>
                <a:srgbClr val="2F2B20"/>
              </a:solidFill>
            </a:endParaRPr>
          </a:p>
          <a:p>
            <a:pPr marL="114300" lvl="0" indent="0">
              <a:buClr>
                <a:srgbClr val="A9A57C"/>
              </a:buClr>
              <a:buNone/>
            </a:pPr>
            <a:r>
              <a:rPr lang="en-US" sz="1600" b="1" dirty="0">
                <a:solidFill>
                  <a:srgbClr val="2F2B20"/>
                </a:solidFill>
              </a:rPr>
              <a:t>Changing to a Different timbre resulted in lower performance than Same and Similar timbre conditions, but Same and Similar were not significantly different from each other.</a:t>
            </a:r>
          </a:p>
          <a:p>
            <a:pPr marL="114300" lvl="0" indent="0">
              <a:buClr>
                <a:srgbClr val="A9A57C"/>
              </a:buClr>
              <a:buNone/>
            </a:pPr>
            <a:r>
              <a:rPr lang="en-US" sz="1100" dirty="0" err="1">
                <a:solidFill>
                  <a:srgbClr val="2F2B20"/>
                </a:solidFill>
              </a:rPr>
              <a:t>Bonferroni</a:t>
            </a:r>
            <a:r>
              <a:rPr lang="en-US" sz="1100" dirty="0">
                <a:solidFill>
                  <a:srgbClr val="2F2B20"/>
                </a:solidFill>
              </a:rPr>
              <a:t>:</a:t>
            </a:r>
          </a:p>
          <a:p>
            <a:pPr marL="114300" lvl="0" indent="0">
              <a:buClr>
                <a:srgbClr val="A9A57C"/>
              </a:buClr>
              <a:buNone/>
            </a:pPr>
            <a:r>
              <a:rPr lang="en-US" sz="1100" i="1" dirty="0">
                <a:solidFill>
                  <a:srgbClr val="2F2B20"/>
                </a:solidFill>
              </a:rPr>
              <a:t>UMD</a:t>
            </a:r>
            <a:r>
              <a:rPr lang="en-US" sz="1100" dirty="0">
                <a:solidFill>
                  <a:srgbClr val="2F2B20"/>
                </a:solidFill>
              </a:rPr>
              <a:t> = -.037, </a:t>
            </a:r>
            <a:r>
              <a:rPr lang="en-US" sz="1100" i="1" dirty="0">
                <a:solidFill>
                  <a:srgbClr val="2F2B20"/>
                </a:solidFill>
              </a:rPr>
              <a:t>p</a:t>
            </a:r>
            <a:r>
              <a:rPr lang="en-US" sz="1100" dirty="0">
                <a:solidFill>
                  <a:srgbClr val="2F2B20"/>
                </a:solidFill>
              </a:rPr>
              <a:t> = .</a:t>
            </a:r>
            <a:r>
              <a:rPr lang="en-US" sz="1100" dirty="0" smtClean="0">
                <a:solidFill>
                  <a:srgbClr val="2F2B20"/>
                </a:solidFill>
              </a:rPr>
              <a:t>012, </a:t>
            </a:r>
            <a:r>
              <a:rPr lang="en-US" sz="1100" dirty="0">
                <a:solidFill>
                  <a:srgbClr val="2F2B20"/>
                </a:solidFill>
              </a:rPr>
              <a:t>95% CI [ -.067, -.006] Different - Same</a:t>
            </a:r>
          </a:p>
          <a:p>
            <a:pPr marL="114300" lvl="0" indent="0">
              <a:buClr>
                <a:srgbClr val="A9A57C"/>
              </a:buClr>
              <a:buNone/>
            </a:pPr>
            <a:r>
              <a:rPr lang="en-US" sz="1100" i="1" dirty="0">
                <a:solidFill>
                  <a:srgbClr val="2F2B20"/>
                </a:solidFill>
              </a:rPr>
              <a:t>UMD</a:t>
            </a:r>
            <a:r>
              <a:rPr lang="en-US" sz="1100" dirty="0">
                <a:solidFill>
                  <a:srgbClr val="2F2B20"/>
                </a:solidFill>
              </a:rPr>
              <a:t> = -.047, </a:t>
            </a:r>
            <a:r>
              <a:rPr lang="en-US" sz="1100" i="1" dirty="0">
                <a:solidFill>
                  <a:srgbClr val="2F2B20"/>
                </a:solidFill>
              </a:rPr>
              <a:t>p</a:t>
            </a:r>
            <a:r>
              <a:rPr lang="en-US" sz="1100" dirty="0">
                <a:solidFill>
                  <a:srgbClr val="2F2B20"/>
                </a:solidFill>
              </a:rPr>
              <a:t> = &lt;.001, 95% CI [ -.077, -.018] Different - Similar</a:t>
            </a:r>
          </a:p>
          <a:p>
            <a:pPr marL="114300" lvl="0" indent="0">
              <a:buClr>
                <a:srgbClr val="A9A57C"/>
              </a:buClr>
              <a:buNone/>
            </a:pPr>
            <a:endParaRPr lang="en-US" sz="1200" dirty="0">
              <a:solidFill>
                <a:srgbClr val="2F2B20"/>
              </a:solidFill>
            </a:endParaRPr>
          </a:p>
          <a:p>
            <a:pPr marL="114300" lvl="0" indent="0">
              <a:buClr>
                <a:srgbClr val="A9A57C"/>
              </a:buClr>
              <a:buNone/>
            </a:pPr>
            <a:r>
              <a:rPr lang="en-US" sz="1900" u="sng" dirty="0">
                <a:solidFill>
                  <a:srgbClr val="2F2B20"/>
                </a:solidFill>
              </a:rPr>
              <a:t>Item Type Main Effect</a:t>
            </a:r>
          </a:p>
          <a:p>
            <a:pPr marL="114300" lvl="0" indent="0">
              <a:buClr>
                <a:srgbClr val="A9A57C"/>
              </a:buClr>
              <a:buNone/>
            </a:pPr>
            <a:r>
              <a:rPr lang="pl-PL" sz="1500" i="1" dirty="0">
                <a:solidFill>
                  <a:srgbClr val="2F2B20"/>
                </a:solidFill>
              </a:rPr>
              <a:t>F</a:t>
            </a:r>
            <a:r>
              <a:rPr lang="pl-PL" sz="1500" dirty="0">
                <a:solidFill>
                  <a:srgbClr val="2F2B20"/>
                </a:solidFill>
              </a:rPr>
              <a:t>(1, 179) = 227.53, </a:t>
            </a:r>
            <a:r>
              <a:rPr lang="pl-PL" sz="1500" i="1" dirty="0">
                <a:solidFill>
                  <a:srgbClr val="2F2B20"/>
                </a:solidFill>
              </a:rPr>
              <a:t>MSE</a:t>
            </a:r>
            <a:r>
              <a:rPr lang="pl-PL" sz="1500" dirty="0">
                <a:solidFill>
                  <a:srgbClr val="2F2B20"/>
                </a:solidFill>
              </a:rPr>
              <a:t> = .008, </a:t>
            </a:r>
            <a:r>
              <a:rPr lang="pl-PL" sz="1500" i="1" dirty="0">
                <a:solidFill>
                  <a:srgbClr val="2F2B20"/>
                </a:solidFill>
              </a:rPr>
              <a:t>p</a:t>
            </a:r>
            <a:r>
              <a:rPr lang="pl-PL" sz="1500" dirty="0">
                <a:solidFill>
                  <a:srgbClr val="2F2B20"/>
                </a:solidFill>
              </a:rPr>
              <a:t> &lt; .001, </a:t>
            </a:r>
            <a:r>
              <a:rPr lang="el-GR" sz="1500" i="1" dirty="0">
                <a:solidFill>
                  <a:srgbClr val="2F2B20"/>
                </a:solidFill>
              </a:rPr>
              <a:t>η</a:t>
            </a:r>
            <a:r>
              <a:rPr lang="en-US" sz="1500" i="1" baseline="-25000" dirty="0">
                <a:solidFill>
                  <a:srgbClr val="2F2B20"/>
                </a:solidFill>
              </a:rPr>
              <a:t>p</a:t>
            </a:r>
            <a:r>
              <a:rPr lang="en-US" sz="1500" baseline="30000" dirty="0">
                <a:solidFill>
                  <a:srgbClr val="2F2B20"/>
                </a:solidFill>
              </a:rPr>
              <a:t>2 </a:t>
            </a:r>
            <a:r>
              <a:rPr lang="pl-PL" sz="1500" dirty="0">
                <a:solidFill>
                  <a:srgbClr val="2F2B20"/>
                </a:solidFill>
              </a:rPr>
              <a:t>= .560, 95% CI [ .465, .629]</a:t>
            </a:r>
            <a:endParaRPr lang="en-US" sz="1600" dirty="0">
              <a:solidFill>
                <a:srgbClr val="2F2B20"/>
              </a:solidFill>
            </a:endParaRPr>
          </a:p>
          <a:p>
            <a:pPr marL="114300" lvl="0" indent="0">
              <a:buClr>
                <a:srgbClr val="A9A57C"/>
              </a:buClr>
              <a:buNone/>
            </a:pPr>
            <a:r>
              <a:rPr lang="en-US" sz="1600" b="1" dirty="0">
                <a:solidFill>
                  <a:srgbClr val="2F2B20"/>
                </a:solidFill>
              </a:rPr>
              <a:t>T/DC overall higher than T/SC</a:t>
            </a:r>
          </a:p>
          <a:p>
            <a:pPr marL="114300" lvl="0" indent="0">
              <a:buClr>
                <a:srgbClr val="A9A57C"/>
              </a:buClr>
              <a:buNone/>
            </a:pPr>
            <a:r>
              <a:rPr lang="en-US" sz="1100" dirty="0" err="1">
                <a:solidFill>
                  <a:srgbClr val="2F2B20"/>
                </a:solidFill>
              </a:rPr>
              <a:t>Bonferroni</a:t>
            </a:r>
            <a:r>
              <a:rPr lang="en-US" sz="1100" dirty="0">
                <a:solidFill>
                  <a:srgbClr val="2F2B20"/>
                </a:solidFill>
              </a:rPr>
              <a:t>:</a:t>
            </a:r>
          </a:p>
          <a:p>
            <a:pPr marL="114300" lvl="0" indent="0">
              <a:buClr>
                <a:srgbClr val="A9A57C"/>
              </a:buClr>
              <a:buNone/>
            </a:pPr>
            <a:r>
              <a:rPr lang="en-US" sz="1100" i="1" dirty="0">
                <a:solidFill>
                  <a:srgbClr val="2F2B20"/>
                </a:solidFill>
              </a:rPr>
              <a:t>UMD</a:t>
            </a:r>
            <a:r>
              <a:rPr lang="en-US" sz="1100" dirty="0">
                <a:solidFill>
                  <a:srgbClr val="2F2B20"/>
                </a:solidFill>
              </a:rPr>
              <a:t> = .082, </a:t>
            </a:r>
            <a:r>
              <a:rPr lang="en-US" sz="1100" i="1" dirty="0">
                <a:solidFill>
                  <a:srgbClr val="2F2B20"/>
                </a:solidFill>
              </a:rPr>
              <a:t>p</a:t>
            </a:r>
            <a:r>
              <a:rPr lang="en-US" sz="1100" dirty="0">
                <a:solidFill>
                  <a:srgbClr val="2F2B20"/>
                </a:solidFill>
              </a:rPr>
              <a:t> = &lt;.001, 95% CI [ .071, .093] DC - SC</a:t>
            </a:r>
          </a:p>
        </p:txBody>
      </p:sp>
    </p:spTree>
    <p:extLst>
      <p:ext uri="{BB962C8B-B14F-4D97-AF65-F5344CB8AC3E}">
        <p14:creationId xmlns:p14="http://schemas.microsoft.com/office/powerpoint/2010/main" val="16882605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5" end="1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6" end="1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7" end="1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endParaRPr lang="en-US" dirty="0"/>
          </a:p>
        </p:txBody>
      </p:sp>
      <p:sp>
        <p:nvSpPr>
          <p:cNvPr id="5" name="Content Placeholder 4"/>
          <p:cNvSpPr>
            <a:spLocks noGrp="1"/>
          </p:cNvSpPr>
          <p:nvPr>
            <p:ph idx="1"/>
          </p:nvPr>
        </p:nvSpPr>
        <p:spPr/>
        <p:txBody>
          <a:bodyPr>
            <a:normAutofit/>
          </a:bodyPr>
          <a:lstStyle/>
          <a:p>
            <a:pPr marL="114300" indent="0">
              <a:buNone/>
            </a:pPr>
            <a:r>
              <a:rPr lang="fr-FR" sz="2800" u="sng" dirty="0" smtClean="0"/>
              <a:t>Item Type  X  Timbre Interaction</a:t>
            </a:r>
          </a:p>
          <a:p>
            <a:pPr marL="114300" indent="0">
              <a:buNone/>
            </a:pPr>
            <a:r>
              <a:rPr lang="fr-FR" sz="2000" i="1" dirty="0" smtClean="0"/>
              <a:t>F</a:t>
            </a:r>
            <a:r>
              <a:rPr lang="fr-FR" sz="2000" dirty="0" smtClean="0"/>
              <a:t>(2, 358) =  8.78, </a:t>
            </a:r>
            <a:r>
              <a:rPr lang="fr-FR" sz="2000" i="1" dirty="0" smtClean="0"/>
              <a:t>MSE</a:t>
            </a:r>
            <a:r>
              <a:rPr lang="fr-FR" sz="2000" dirty="0" smtClean="0"/>
              <a:t> = .009, </a:t>
            </a:r>
            <a:r>
              <a:rPr lang="fr-FR" sz="2000" i="1" dirty="0" smtClean="0"/>
              <a:t>p</a:t>
            </a:r>
            <a:r>
              <a:rPr lang="fr-FR" sz="2000" dirty="0" smtClean="0"/>
              <a:t> &lt; .001, </a:t>
            </a:r>
            <a:r>
              <a:rPr lang="el-GR" sz="2000" i="1" dirty="0"/>
              <a:t>η</a:t>
            </a:r>
            <a:r>
              <a:rPr lang="en-US" sz="2000" i="1" baseline="-25000" dirty="0" smtClean="0"/>
              <a:t>p</a:t>
            </a:r>
            <a:r>
              <a:rPr lang="en-US" sz="2000" baseline="30000" dirty="0" smtClean="0"/>
              <a:t>2 </a:t>
            </a:r>
            <a:r>
              <a:rPr lang="fr-FR" sz="2000" dirty="0" smtClean="0"/>
              <a:t>= .047, 95% CI [ .011, .091]</a:t>
            </a:r>
          </a:p>
          <a:p>
            <a:pPr marL="114300" indent="0">
              <a:buNone/>
            </a:pPr>
            <a:endParaRPr lang="fr-FR" sz="2000" dirty="0" smtClean="0"/>
          </a:p>
          <a:p>
            <a:pPr marL="114300" indent="0">
              <a:buNone/>
            </a:pPr>
            <a:r>
              <a:rPr lang="fr-FR" sz="2000" dirty="0"/>
              <a:t>	</a:t>
            </a:r>
            <a:r>
              <a:rPr lang="fr-FR" sz="2000" u="sng" dirty="0" smtClean="0"/>
              <a:t>Simple Main </a:t>
            </a:r>
            <a:r>
              <a:rPr lang="fr-FR" sz="2000" u="sng" dirty="0" err="1" smtClean="0"/>
              <a:t>Effect</a:t>
            </a:r>
            <a:r>
              <a:rPr lang="fr-FR" sz="2000" u="sng" dirty="0" smtClean="0"/>
              <a:t> for T/DC</a:t>
            </a:r>
          </a:p>
          <a:p>
            <a:pPr marL="114300" indent="0">
              <a:buNone/>
            </a:pPr>
            <a:r>
              <a:rPr lang="en-US" sz="2000" i="1" dirty="0" smtClean="0"/>
              <a:t>	F</a:t>
            </a:r>
            <a:r>
              <a:rPr lang="en-US" sz="2000" dirty="0" smtClean="0"/>
              <a:t>(2, 178) = 16.47, </a:t>
            </a:r>
            <a:r>
              <a:rPr lang="en-US" sz="2000" i="1" dirty="0" smtClean="0"/>
              <a:t>p</a:t>
            </a:r>
            <a:r>
              <a:rPr lang="en-US" sz="2000" dirty="0" smtClean="0"/>
              <a:t> = &lt;.001, </a:t>
            </a:r>
            <a:r>
              <a:rPr lang="el-GR" sz="2000" i="1" dirty="0"/>
              <a:t>η</a:t>
            </a:r>
            <a:r>
              <a:rPr lang="en-US" sz="2000" i="1" baseline="-25000" dirty="0" smtClean="0"/>
              <a:t>p</a:t>
            </a:r>
            <a:r>
              <a:rPr lang="en-US" sz="2000" baseline="30000" dirty="0" smtClean="0"/>
              <a:t>2 </a:t>
            </a:r>
            <a:r>
              <a:rPr lang="en-US" sz="2000" dirty="0" smtClean="0"/>
              <a:t>= .156, 95% CI [ .065, .246]</a:t>
            </a:r>
          </a:p>
          <a:p>
            <a:pPr marL="114300" indent="0">
              <a:buNone/>
            </a:pPr>
            <a:endParaRPr lang="en-US" sz="2000" dirty="0" smtClean="0"/>
          </a:p>
          <a:p>
            <a:pPr marL="114300" indent="0">
              <a:buNone/>
            </a:pPr>
            <a:r>
              <a:rPr lang="en-US" sz="1800" b="1" dirty="0"/>
              <a:t>Different timbre </a:t>
            </a:r>
            <a:r>
              <a:rPr lang="en-US" sz="1800" b="1" dirty="0" smtClean="0"/>
              <a:t>was significantly lower in </a:t>
            </a:r>
            <a:r>
              <a:rPr lang="en-US" sz="1800" b="1" dirty="0"/>
              <a:t>T/DC than Same </a:t>
            </a:r>
            <a:r>
              <a:rPr lang="en-US" sz="1800" b="1" dirty="0" smtClean="0"/>
              <a:t>and Similar</a:t>
            </a:r>
          </a:p>
          <a:p>
            <a:pPr marL="114300" indent="0">
              <a:buNone/>
            </a:pPr>
            <a:endParaRPr lang="en-US" sz="1200" dirty="0" smtClean="0"/>
          </a:p>
          <a:p>
            <a:pPr marL="114300" indent="0">
              <a:buNone/>
            </a:pPr>
            <a:r>
              <a:rPr lang="en-US" sz="1200" dirty="0" err="1" smtClean="0"/>
              <a:t>Bonferroni</a:t>
            </a:r>
            <a:r>
              <a:rPr lang="en-US" sz="1200" dirty="0" smtClean="0"/>
              <a:t>: </a:t>
            </a:r>
          </a:p>
          <a:p>
            <a:pPr marL="114300" indent="0">
              <a:buNone/>
            </a:pPr>
            <a:r>
              <a:rPr lang="en-US" sz="1200" i="1" dirty="0" smtClean="0"/>
              <a:t>UMD</a:t>
            </a:r>
            <a:r>
              <a:rPr lang="en-US" sz="1200" dirty="0" smtClean="0"/>
              <a:t> = -.066, </a:t>
            </a:r>
            <a:r>
              <a:rPr lang="en-US" sz="1200" i="1" dirty="0" smtClean="0"/>
              <a:t>p</a:t>
            </a:r>
            <a:r>
              <a:rPr lang="en-US" sz="1200" dirty="0" smtClean="0"/>
              <a:t> = &lt;.001, 95% CI [ -.097, -.035] Diff vs Same</a:t>
            </a:r>
          </a:p>
          <a:p>
            <a:pPr marL="114300" indent="0">
              <a:buNone/>
            </a:pPr>
            <a:r>
              <a:rPr lang="en-US" sz="1200" i="1" dirty="0" smtClean="0"/>
              <a:t>UMD</a:t>
            </a:r>
            <a:r>
              <a:rPr lang="en-US" sz="1200" dirty="0" smtClean="0"/>
              <a:t> = -.060, </a:t>
            </a:r>
            <a:r>
              <a:rPr lang="en-US" sz="1200" i="1" dirty="0" smtClean="0"/>
              <a:t>p</a:t>
            </a:r>
            <a:r>
              <a:rPr lang="en-US" sz="1200" dirty="0" smtClean="0"/>
              <a:t> = &lt;.001, 95% CI [ -.091, -.029] Diff </a:t>
            </a:r>
            <a:r>
              <a:rPr lang="en-US" sz="1200" dirty="0" err="1" smtClean="0"/>
              <a:t>vs</a:t>
            </a:r>
            <a:r>
              <a:rPr lang="en-US" sz="1200" dirty="0" smtClean="0"/>
              <a:t> </a:t>
            </a:r>
            <a:r>
              <a:rPr lang="en-US" sz="1200" dirty="0" err="1" smtClean="0"/>
              <a:t>Sim</a:t>
            </a:r>
            <a:endParaRPr lang="en-US" sz="1200" dirty="0" smtClean="0"/>
          </a:p>
          <a:p>
            <a:pPr marL="114300" indent="0">
              <a:buNone/>
            </a:pPr>
            <a:r>
              <a:rPr lang="en-US" sz="1600" dirty="0" smtClean="0"/>
              <a:t>----------------------------------------------------------------------------------------------------------------------</a:t>
            </a:r>
          </a:p>
          <a:p>
            <a:pPr marL="114300" indent="0">
              <a:buNone/>
            </a:pPr>
            <a:r>
              <a:rPr lang="en-US" sz="2000" dirty="0" smtClean="0"/>
              <a:t>	</a:t>
            </a:r>
            <a:r>
              <a:rPr lang="en-US" sz="2000" u="sng" dirty="0" smtClean="0"/>
              <a:t>Simple </a:t>
            </a:r>
            <a:r>
              <a:rPr lang="en-US" sz="2000" u="sng" dirty="0"/>
              <a:t>Main Effect for T/SC</a:t>
            </a:r>
            <a:r>
              <a:rPr lang="en-US" sz="2000" dirty="0"/>
              <a:t>, marginally significant.</a:t>
            </a:r>
          </a:p>
          <a:p>
            <a:pPr marL="114300" indent="0">
              <a:buNone/>
            </a:pPr>
            <a:r>
              <a:rPr lang="en-US" sz="2000" i="1" dirty="0"/>
              <a:t>	F</a:t>
            </a:r>
            <a:r>
              <a:rPr lang="en-US" sz="2000" dirty="0"/>
              <a:t>(2, 178) = 3.01, </a:t>
            </a:r>
            <a:r>
              <a:rPr lang="en-US" sz="2000" i="1" dirty="0"/>
              <a:t>p</a:t>
            </a:r>
            <a:r>
              <a:rPr lang="en-US" sz="2000" dirty="0"/>
              <a:t> = .052, </a:t>
            </a:r>
            <a:r>
              <a:rPr lang="el-GR" sz="2000" i="1" dirty="0"/>
              <a:t>η</a:t>
            </a:r>
            <a:r>
              <a:rPr lang="en-US" sz="2000" i="1" baseline="-25000" dirty="0"/>
              <a:t>p</a:t>
            </a:r>
            <a:r>
              <a:rPr lang="en-US" sz="2000" baseline="30000" dirty="0"/>
              <a:t>2 </a:t>
            </a:r>
            <a:r>
              <a:rPr lang="en-US" sz="2000" dirty="0"/>
              <a:t>= .033, 95% CI [ .000 , .091 ]</a:t>
            </a:r>
          </a:p>
          <a:p>
            <a:pPr marL="114300" indent="0">
              <a:buNone/>
            </a:pPr>
            <a:endParaRPr lang="en-US" sz="1600" dirty="0" smtClean="0"/>
          </a:p>
        </p:txBody>
      </p:sp>
    </p:spTree>
    <p:extLst>
      <p:ext uri="{BB962C8B-B14F-4D97-AF65-F5344CB8AC3E}">
        <p14:creationId xmlns:p14="http://schemas.microsoft.com/office/powerpoint/2010/main" val="8805640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T/DC </a:t>
            </a:r>
            <a:endParaRPr lang="en-US" dirty="0"/>
          </a:p>
        </p:txBody>
      </p:sp>
      <p:sp>
        <p:nvSpPr>
          <p:cNvPr id="5" name="Content Placeholder 4"/>
          <p:cNvSpPr>
            <a:spLocks noGrp="1"/>
          </p:cNvSpPr>
          <p:nvPr>
            <p:ph idx="1"/>
          </p:nvPr>
        </p:nvSpPr>
        <p:spPr/>
        <p:txBody>
          <a:bodyPr/>
          <a:lstStyle/>
          <a:p>
            <a:pPr marL="114300" indent="0">
              <a:buNone/>
            </a:pPr>
            <a:endParaRPr lang="en-US" dirty="0"/>
          </a:p>
          <a:p>
            <a:pPr marL="114300" indent="0">
              <a:buNone/>
            </a:pPr>
            <a:endParaRPr lang="en-US" dirty="0"/>
          </a:p>
          <a:p>
            <a:pPr marL="114300" indent="0">
              <a:buNone/>
            </a:pPr>
            <a:endParaRPr lang="en-US" dirty="0" smtClean="0"/>
          </a:p>
        </p:txBody>
      </p:sp>
      <p:graphicFrame>
        <p:nvGraphicFramePr>
          <p:cNvPr id="6" name="Chart 5"/>
          <p:cNvGraphicFramePr>
            <a:graphicFrameLocks/>
          </p:cNvGraphicFramePr>
          <p:nvPr>
            <p:extLst>
              <p:ext uri="{D42A27DB-BD31-4B8C-83A1-F6EECF244321}">
                <p14:modId xmlns:p14="http://schemas.microsoft.com/office/powerpoint/2010/main" val="965879228"/>
              </p:ext>
            </p:extLst>
          </p:nvPr>
        </p:nvGraphicFramePr>
        <p:xfrm>
          <a:off x="0" y="1219200"/>
          <a:ext cx="8458200" cy="56170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758481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T/SC</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759829055"/>
              </p:ext>
            </p:extLst>
          </p:nvPr>
        </p:nvGraphicFramePr>
        <p:xfrm>
          <a:off x="0" y="1219200"/>
          <a:ext cx="8458200" cy="563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117305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Terms</a:t>
            </a:r>
            <a:endParaRPr lang="en-US" dirty="0"/>
          </a:p>
        </p:txBody>
      </p:sp>
      <p:sp>
        <p:nvSpPr>
          <p:cNvPr id="3" name="Content Placeholder 2"/>
          <p:cNvSpPr>
            <a:spLocks noGrp="1"/>
          </p:cNvSpPr>
          <p:nvPr>
            <p:ph idx="1"/>
          </p:nvPr>
        </p:nvSpPr>
        <p:spPr/>
        <p:txBody>
          <a:bodyPr/>
          <a:lstStyle/>
          <a:p>
            <a:r>
              <a:rPr lang="en-US" sz="3200" b="1" dirty="0" smtClean="0"/>
              <a:t>Timbre: </a:t>
            </a:r>
            <a:r>
              <a:rPr lang="en-US" sz="2800" dirty="0"/>
              <a:t>the perceived quality of a note or tone in </a:t>
            </a:r>
            <a:r>
              <a:rPr lang="en-US" sz="2800" dirty="0" smtClean="0"/>
              <a:t>music. Timbre allows </a:t>
            </a:r>
            <a:r>
              <a:rPr lang="en-US" sz="2800" dirty="0"/>
              <a:t>us to differentiate two sources of </a:t>
            </a:r>
            <a:r>
              <a:rPr lang="en-US" sz="2800" dirty="0" smtClean="0"/>
              <a:t>sound </a:t>
            </a:r>
            <a:r>
              <a:rPr lang="en-US" sz="2800" dirty="0"/>
              <a:t>that are both producing the same pitch, at the same level of intensity, for the same amount of time, and in the same </a:t>
            </a:r>
            <a:r>
              <a:rPr lang="en-US" sz="2800" dirty="0" smtClean="0"/>
              <a:t>space. </a:t>
            </a:r>
            <a:endParaRPr lang="en-US" dirty="0" smtClean="0"/>
          </a:p>
          <a:p>
            <a:endParaRPr lang="en-US" dirty="0"/>
          </a:p>
          <a:p>
            <a:endParaRPr lang="en-US" dirty="0" smtClean="0"/>
          </a:p>
          <a:p>
            <a:endParaRPr lang="en-US" dirty="0"/>
          </a:p>
          <a:p>
            <a:endParaRPr lang="en-US" dirty="0" smtClean="0"/>
          </a:p>
          <a:p>
            <a:endParaRPr lang="en-US" dirty="0" smtClean="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3905250"/>
            <a:ext cx="2438400" cy="24384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62600" y="4000500"/>
            <a:ext cx="2247900" cy="2247900"/>
          </a:xfrm>
          <a:prstGeom prst="rect">
            <a:avLst/>
          </a:prstGeom>
        </p:spPr>
      </p:pic>
    </p:spTree>
    <p:extLst>
      <p:ext uri="{BB962C8B-B14F-4D97-AF65-F5344CB8AC3E}">
        <p14:creationId xmlns:p14="http://schemas.microsoft.com/office/powerpoint/2010/main" val="37433397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t>
            </a:r>
            <a:endParaRPr lang="en-US" dirty="0"/>
          </a:p>
        </p:txBody>
      </p:sp>
      <p:sp>
        <p:nvSpPr>
          <p:cNvPr id="5" name="Content Placeholder 4"/>
          <p:cNvSpPr>
            <a:spLocks noGrp="1"/>
          </p:cNvSpPr>
          <p:nvPr>
            <p:ph idx="1"/>
          </p:nvPr>
        </p:nvSpPr>
        <p:spPr>
          <a:xfrm>
            <a:off x="457200" y="1219200"/>
            <a:ext cx="7620000" cy="5486400"/>
          </a:xfrm>
        </p:spPr>
        <p:txBody>
          <a:bodyPr>
            <a:noAutofit/>
          </a:bodyPr>
          <a:lstStyle/>
          <a:p>
            <a:pPr marL="114300" indent="0">
              <a:buNone/>
            </a:pPr>
            <a:r>
              <a:rPr lang="fr-FR" sz="2800" u="sng" dirty="0" smtClean="0"/>
              <a:t>Item Type  X  Timbre Interaction</a:t>
            </a:r>
          </a:p>
          <a:p>
            <a:pPr marL="114300" indent="0">
              <a:buNone/>
            </a:pPr>
            <a:r>
              <a:rPr lang="fr-FR" sz="2000" i="1" dirty="0" smtClean="0"/>
              <a:t>F</a:t>
            </a:r>
            <a:r>
              <a:rPr lang="fr-FR" sz="2000" dirty="0" smtClean="0"/>
              <a:t>(2, 358) =  8.78, </a:t>
            </a:r>
            <a:r>
              <a:rPr lang="fr-FR" sz="2000" i="1" dirty="0" smtClean="0"/>
              <a:t>MSE</a:t>
            </a:r>
            <a:r>
              <a:rPr lang="fr-FR" sz="2000" dirty="0" smtClean="0"/>
              <a:t> = .009, </a:t>
            </a:r>
            <a:r>
              <a:rPr lang="fr-FR" sz="2000" i="1" dirty="0" smtClean="0"/>
              <a:t>p</a:t>
            </a:r>
            <a:r>
              <a:rPr lang="fr-FR" sz="2000" dirty="0" smtClean="0"/>
              <a:t> &lt; .001, </a:t>
            </a:r>
            <a:r>
              <a:rPr lang="el-GR" sz="2000" i="1" dirty="0"/>
              <a:t>η</a:t>
            </a:r>
            <a:r>
              <a:rPr lang="en-US" sz="2000" i="1" baseline="-25000" dirty="0" smtClean="0"/>
              <a:t>p</a:t>
            </a:r>
            <a:r>
              <a:rPr lang="en-US" sz="2000" baseline="30000" dirty="0" smtClean="0"/>
              <a:t>2 </a:t>
            </a:r>
            <a:r>
              <a:rPr lang="fr-FR" sz="2000" dirty="0" smtClean="0"/>
              <a:t>= .047, 95% CI [ .011, .091]</a:t>
            </a:r>
          </a:p>
          <a:p>
            <a:pPr marL="114300" indent="0">
              <a:buNone/>
            </a:pPr>
            <a:endParaRPr lang="en-US" sz="1600" dirty="0"/>
          </a:p>
          <a:p>
            <a:pPr marL="114300" indent="0">
              <a:buNone/>
            </a:pPr>
            <a:r>
              <a:rPr lang="en-US" sz="2000" dirty="0" smtClean="0"/>
              <a:t>	</a:t>
            </a:r>
            <a:r>
              <a:rPr lang="en-US" sz="2000" u="sng" dirty="0" smtClean="0"/>
              <a:t>Simple Main Effect for T/SC</a:t>
            </a:r>
            <a:r>
              <a:rPr lang="en-US" sz="2000" dirty="0" smtClean="0"/>
              <a:t>, marginally significant.</a:t>
            </a:r>
          </a:p>
          <a:p>
            <a:pPr marL="114300" indent="0">
              <a:buNone/>
            </a:pPr>
            <a:r>
              <a:rPr lang="en-US" sz="2000" i="1" dirty="0" smtClean="0"/>
              <a:t>	F</a:t>
            </a:r>
            <a:r>
              <a:rPr lang="en-US" sz="2000" dirty="0" smtClean="0"/>
              <a:t>(2, 178) = 3.01, </a:t>
            </a:r>
            <a:r>
              <a:rPr lang="en-US" sz="2000" i="1" dirty="0" smtClean="0"/>
              <a:t>p</a:t>
            </a:r>
            <a:r>
              <a:rPr lang="en-US" sz="2000" dirty="0" smtClean="0"/>
              <a:t> = .052, </a:t>
            </a:r>
            <a:r>
              <a:rPr lang="el-GR" sz="2000" i="1" dirty="0"/>
              <a:t>η</a:t>
            </a:r>
            <a:r>
              <a:rPr lang="en-US" sz="2000" i="1" baseline="-25000" dirty="0"/>
              <a:t>p</a:t>
            </a:r>
            <a:r>
              <a:rPr lang="en-US" sz="2000" baseline="30000" dirty="0"/>
              <a:t>2 </a:t>
            </a:r>
            <a:r>
              <a:rPr lang="en-US" sz="2000" dirty="0"/>
              <a:t>= </a:t>
            </a:r>
            <a:r>
              <a:rPr lang="en-US" sz="2000" dirty="0" smtClean="0"/>
              <a:t>.033, 95% CI [ .000 , .091 ]</a:t>
            </a:r>
          </a:p>
          <a:p>
            <a:pPr marL="114300" indent="0">
              <a:buNone/>
            </a:pPr>
            <a:r>
              <a:rPr lang="en-US" sz="2000" i="1" dirty="0" smtClean="0"/>
              <a:t>----------------------------------------------------------------------------------------------</a:t>
            </a:r>
            <a:endParaRPr lang="en-US" sz="2000" i="1" dirty="0"/>
          </a:p>
          <a:p>
            <a:pPr marL="114300" indent="0">
              <a:buNone/>
            </a:pPr>
            <a:r>
              <a:rPr lang="en-US" sz="2000" dirty="0" smtClean="0"/>
              <a:t>A closer look just between Moderate and </a:t>
            </a:r>
            <a:r>
              <a:rPr lang="en-US" sz="2000" dirty="0" err="1" smtClean="0"/>
              <a:t>Nonmusicians</a:t>
            </a:r>
            <a:r>
              <a:rPr lang="en-US" sz="2000" dirty="0" smtClean="0"/>
              <a:t>.</a:t>
            </a:r>
          </a:p>
          <a:p>
            <a:pPr marL="114300" indent="0">
              <a:buNone/>
            </a:pPr>
            <a:r>
              <a:rPr lang="en-US" sz="2000" i="1" u="sng" dirty="0" smtClean="0"/>
              <a:t>N</a:t>
            </a:r>
            <a:r>
              <a:rPr lang="en-US" sz="2000" u="sng" dirty="0" smtClean="0"/>
              <a:t> = 120</a:t>
            </a:r>
          </a:p>
          <a:p>
            <a:pPr marL="114300" indent="0">
              <a:buNone/>
            </a:pPr>
            <a:r>
              <a:rPr lang="en-US" sz="2000" dirty="0" smtClean="0"/>
              <a:t>	</a:t>
            </a:r>
            <a:r>
              <a:rPr lang="en-US" sz="2000" u="sng" dirty="0" smtClean="0"/>
              <a:t>Simple Main Effect for T/SC</a:t>
            </a:r>
          </a:p>
          <a:p>
            <a:pPr marL="114300" indent="0">
              <a:buNone/>
            </a:pPr>
            <a:r>
              <a:rPr lang="en-US" sz="2000" i="1" dirty="0" smtClean="0"/>
              <a:t>	F</a:t>
            </a:r>
            <a:r>
              <a:rPr lang="en-US" sz="2000" dirty="0" smtClean="0"/>
              <a:t>(2, 117) = 5.28, </a:t>
            </a:r>
            <a:r>
              <a:rPr lang="en-US" sz="2000" i="1" dirty="0" smtClean="0"/>
              <a:t>p</a:t>
            </a:r>
            <a:r>
              <a:rPr lang="en-US" sz="2000" dirty="0" smtClean="0"/>
              <a:t> = .006, </a:t>
            </a:r>
            <a:r>
              <a:rPr lang="el-GR" sz="2000" i="1" dirty="0"/>
              <a:t>η</a:t>
            </a:r>
            <a:r>
              <a:rPr lang="en-US" sz="2000" i="1" baseline="-25000" dirty="0" smtClean="0"/>
              <a:t>p</a:t>
            </a:r>
            <a:r>
              <a:rPr lang="en-US" sz="2000" baseline="30000" dirty="0" smtClean="0"/>
              <a:t>2</a:t>
            </a:r>
            <a:r>
              <a:rPr lang="en-US" sz="2000" dirty="0" smtClean="0"/>
              <a:t> = .083, 95% CI [ .007, .180]</a:t>
            </a:r>
            <a:endParaRPr lang="en-US" sz="2000" dirty="0"/>
          </a:p>
          <a:p>
            <a:pPr marL="114300" indent="0">
              <a:buNone/>
            </a:pPr>
            <a:r>
              <a:rPr lang="en-US" sz="1600" b="1" dirty="0"/>
              <a:t>Different timbre was significantly lower </a:t>
            </a:r>
            <a:r>
              <a:rPr lang="en-US" sz="1600" b="1" dirty="0" smtClean="0"/>
              <a:t>for T/SC than Similar, but not Same timbre</a:t>
            </a:r>
            <a:endParaRPr lang="en-US" sz="1600" b="1" dirty="0"/>
          </a:p>
          <a:p>
            <a:pPr marL="114300" indent="0">
              <a:buNone/>
            </a:pPr>
            <a:r>
              <a:rPr lang="en-US" sz="1600" dirty="0" err="1"/>
              <a:t>Bonferroni</a:t>
            </a:r>
            <a:r>
              <a:rPr lang="en-US" sz="1600" dirty="0"/>
              <a:t>: </a:t>
            </a:r>
          </a:p>
          <a:p>
            <a:pPr marL="114300" indent="0">
              <a:buNone/>
            </a:pPr>
            <a:r>
              <a:rPr lang="en-US" sz="1600" i="1" dirty="0" smtClean="0"/>
              <a:t>UMD</a:t>
            </a:r>
            <a:r>
              <a:rPr lang="en-US" sz="1600" dirty="0" smtClean="0"/>
              <a:t> </a:t>
            </a:r>
            <a:r>
              <a:rPr lang="en-US" sz="1600" dirty="0"/>
              <a:t>= -.060, </a:t>
            </a:r>
            <a:r>
              <a:rPr lang="en-US" sz="1600" i="1" dirty="0"/>
              <a:t>p</a:t>
            </a:r>
            <a:r>
              <a:rPr lang="en-US" sz="1600" dirty="0"/>
              <a:t> = </a:t>
            </a:r>
            <a:r>
              <a:rPr lang="en-US" sz="1600" dirty="0" smtClean="0"/>
              <a:t>.005, </a:t>
            </a:r>
            <a:r>
              <a:rPr lang="en-US" sz="1600" dirty="0"/>
              <a:t>95% CI [ </a:t>
            </a:r>
            <a:r>
              <a:rPr lang="en-US" sz="1600" dirty="0" smtClean="0"/>
              <a:t>-.106, -.015] </a:t>
            </a:r>
            <a:r>
              <a:rPr lang="en-US" sz="1600" dirty="0"/>
              <a:t>Diff vs </a:t>
            </a:r>
            <a:r>
              <a:rPr lang="en-US" sz="1600" dirty="0" smtClean="0"/>
              <a:t>Sim</a:t>
            </a:r>
          </a:p>
          <a:p>
            <a:pPr marL="114300" indent="0">
              <a:buNone/>
            </a:pPr>
            <a:endParaRPr lang="en-US" sz="1600" dirty="0" smtClean="0"/>
          </a:p>
          <a:p>
            <a:pPr marL="114300" indent="0">
              <a:buNone/>
            </a:pPr>
            <a:r>
              <a:rPr lang="en-US" sz="1600" dirty="0" smtClean="0"/>
              <a:t>(not significant)</a:t>
            </a:r>
            <a:endParaRPr lang="en-US" sz="1600" dirty="0"/>
          </a:p>
          <a:p>
            <a:pPr marL="114300" indent="0">
              <a:buNone/>
            </a:pPr>
            <a:r>
              <a:rPr lang="en-US" sz="1600" i="1" dirty="0"/>
              <a:t>UMD</a:t>
            </a:r>
            <a:r>
              <a:rPr lang="en-US" sz="1600" dirty="0"/>
              <a:t> = -.</a:t>
            </a:r>
            <a:r>
              <a:rPr lang="en-US" sz="1600" dirty="0" smtClean="0"/>
              <a:t>041, </a:t>
            </a:r>
            <a:r>
              <a:rPr lang="en-US" sz="1600" i="1" dirty="0"/>
              <a:t>p</a:t>
            </a:r>
            <a:r>
              <a:rPr lang="en-US" sz="1600" dirty="0"/>
              <a:t> = </a:t>
            </a:r>
            <a:r>
              <a:rPr lang="en-US" sz="1600" dirty="0" smtClean="0"/>
              <a:t>.120, </a:t>
            </a:r>
            <a:r>
              <a:rPr lang="en-US" sz="1600" dirty="0"/>
              <a:t>95% CI [ </a:t>
            </a:r>
            <a:r>
              <a:rPr lang="en-US" sz="1600" dirty="0" smtClean="0"/>
              <a:t>-.088, .007] Same </a:t>
            </a:r>
            <a:r>
              <a:rPr lang="en-US" sz="1600" dirty="0"/>
              <a:t>vs </a:t>
            </a:r>
            <a:r>
              <a:rPr lang="en-US" sz="1600" dirty="0" smtClean="0"/>
              <a:t>Sim</a:t>
            </a:r>
            <a:endParaRPr lang="en-US" sz="1600" dirty="0"/>
          </a:p>
        </p:txBody>
      </p:sp>
    </p:spTree>
    <p:extLst>
      <p:ext uri="{BB962C8B-B14F-4D97-AF65-F5344CB8AC3E}">
        <p14:creationId xmlns:p14="http://schemas.microsoft.com/office/powerpoint/2010/main" val="13170121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11" end="1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T/SC</a:t>
            </a:r>
            <a:endParaRPr lang="en-US" dirty="0"/>
          </a:p>
        </p:txBody>
      </p:sp>
      <p:graphicFrame>
        <p:nvGraphicFramePr>
          <p:cNvPr id="8" name="Content Placeholder 7"/>
          <p:cNvGraphicFramePr>
            <a:graphicFrameLocks noGrp="1"/>
          </p:cNvGraphicFramePr>
          <p:nvPr>
            <p:ph idx="1"/>
            <p:extLst/>
          </p:nvPr>
        </p:nvGraphicFramePr>
        <p:xfrm>
          <a:off x="0" y="1219200"/>
          <a:ext cx="8458200" cy="5638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7173528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Hits &amp; False Alarms</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640825123"/>
              </p:ext>
            </p:extLst>
          </p:nvPr>
        </p:nvGraphicFramePr>
        <p:xfrm>
          <a:off x="0" y="1143000"/>
          <a:ext cx="8458200" cy="5715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094296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Hits &amp; False Alarms</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640825123"/>
              </p:ext>
            </p:extLst>
          </p:nvPr>
        </p:nvGraphicFramePr>
        <p:xfrm>
          <a:off x="0" y="1143000"/>
          <a:ext cx="8458200" cy="5715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0319750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Hits &amp; False Alarms</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640825123"/>
              </p:ext>
            </p:extLst>
          </p:nvPr>
        </p:nvGraphicFramePr>
        <p:xfrm>
          <a:off x="0" y="1143000"/>
          <a:ext cx="8458200" cy="5715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6064872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r>
              <a:rPr lang="en-US" dirty="0" smtClean="0"/>
              <a:t>Highly Trained Musicians were distinctly better at the task than moderate musicians, who performed similarly to </a:t>
            </a:r>
            <a:r>
              <a:rPr lang="en-US" dirty="0" err="1" smtClean="0"/>
              <a:t>nonmusicians</a:t>
            </a:r>
            <a:r>
              <a:rPr lang="en-US" dirty="0" smtClean="0"/>
              <a:t> for both T/DC and T/SC measures.</a:t>
            </a:r>
          </a:p>
          <a:p>
            <a:pPr marL="114300" indent="0">
              <a:buNone/>
            </a:pPr>
            <a:endParaRPr lang="en-US" dirty="0" smtClean="0"/>
          </a:p>
          <a:p>
            <a:pPr marL="114300" indent="0">
              <a:buNone/>
            </a:pPr>
            <a:endParaRPr lang="en-US" dirty="0"/>
          </a:p>
          <a:p>
            <a:r>
              <a:rPr lang="en-US" dirty="0" smtClean="0"/>
              <a:t>T/DC results replicate Lim &amp; Goh (2012) findings.</a:t>
            </a:r>
          </a:p>
          <a:p>
            <a:endParaRPr lang="en-US" dirty="0" smtClean="0"/>
          </a:p>
          <a:p>
            <a:pPr marL="114300" indent="0">
              <a:buNone/>
            </a:pPr>
            <a:r>
              <a:rPr lang="en-US" sz="2000" dirty="0" smtClean="0"/>
              <a:t>For melody recognition, changing to a similar timbre seems as effective as staying in the same timbre, but switching to a distinctly different timbre leads to a weaker memory trace and lower recognition.</a:t>
            </a:r>
          </a:p>
        </p:txBody>
      </p:sp>
    </p:spTree>
    <p:extLst>
      <p:ext uri="{BB962C8B-B14F-4D97-AF65-F5344CB8AC3E}">
        <p14:creationId xmlns:p14="http://schemas.microsoft.com/office/powerpoint/2010/main" val="369343000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r>
              <a:rPr lang="en-US" dirty="0" smtClean="0"/>
              <a:t>T/SC results show that highly trained musicians are not significantly influenced by timbre change when discriminating similar contour lures from targets.</a:t>
            </a:r>
          </a:p>
          <a:p>
            <a:pPr marL="114300" indent="0">
              <a:buNone/>
            </a:pPr>
            <a:r>
              <a:rPr lang="en-US" sz="1600" dirty="0" smtClean="0"/>
              <a:t>Better internal representation of the melody.</a:t>
            </a:r>
          </a:p>
          <a:p>
            <a:pPr marL="114300" indent="0">
              <a:buNone/>
            </a:pPr>
            <a:r>
              <a:rPr lang="en-US" sz="1600" dirty="0" smtClean="0"/>
              <a:t>Better ability to attend to specific intervals, resist influences from timbre.</a:t>
            </a:r>
            <a:br>
              <a:rPr lang="en-US" sz="1600" dirty="0" smtClean="0"/>
            </a:br>
            <a:endParaRPr lang="en-US" dirty="0"/>
          </a:p>
          <a:p>
            <a:r>
              <a:rPr lang="en-US" dirty="0" smtClean="0"/>
              <a:t>Moderate and </a:t>
            </a:r>
            <a:r>
              <a:rPr lang="en-US" dirty="0" err="1" smtClean="0"/>
              <a:t>Nonmusicians</a:t>
            </a:r>
            <a:r>
              <a:rPr lang="en-US" dirty="0" smtClean="0"/>
              <a:t> seem to have better performance when the melody is presented in a similar timbre than when it stays in the same timbre. However, their performance drops when there is a change to a distinctly different timbre.</a:t>
            </a:r>
            <a:br>
              <a:rPr lang="en-US" dirty="0" smtClean="0"/>
            </a:br>
            <a:endParaRPr lang="en-US" dirty="0" smtClean="0"/>
          </a:p>
        </p:txBody>
      </p:sp>
    </p:spTree>
    <p:extLst>
      <p:ext uri="{BB962C8B-B14F-4D97-AF65-F5344CB8AC3E}">
        <p14:creationId xmlns:p14="http://schemas.microsoft.com/office/powerpoint/2010/main" val="303016763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r>
              <a:rPr lang="en-US" dirty="0" smtClean="0"/>
              <a:t>Moderate and </a:t>
            </a:r>
            <a:r>
              <a:rPr lang="en-US" dirty="0" err="1" smtClean="0"/>
              <a:t>Nonmusicians</a:t>
            </a:r>
            <a:r>
              <a:rPr lang="en-US" dirty="0" smtClean="0"/>
              <a:t> seem to have better performance when the melody is presented in a similar timbre than when it stays in the same timbre. However, their performance drops when there is a change to a distinctly different timbre.</a:t>
            </a:r>
            <a:br>
              <a:rPr lang="en-US" dirty="0" smtClean="0"/>
            </a:br>
            <a:endParaRPr lang="en-US" dirty="0" smtClean="0"/>
          </a:p>
          <a:p>
            <a:pPr marL="114300" indent="0">
              <a:buNone/>
            </a:pPr>
            <a:r>
              <a:rPr lang="en-US" sz="1600" dirty="0" smtClean="0"/>
              <a:t>Increase in familiarity from similar timbre and similar contour, but the similar timbre might interact with the change in pitch intervals and be more salient to these participants.</a:t>
            </a:r>
            <a:br>
              <a:rPr lang="en-US" sz="1600" dirty="0" smtClean="0"/>
            </a:br>
            <a:r>
              <a:rPr lang="en-US" sz="1200" dirty="0" smtClean="0">
                <a:solidFill>
                  <a:schemeClr val="bg1">
                    <a:lumMod val="65000"/>
                  </a:schemeClr>
                </a:solidFill>
              </a:rPr>
              <a:t>(Pitt, 1994; </a:t>
            </a:r>
            <a:r>
              <a:rPr lang="en-US" sz="1200" dirty="0" err="1" smtClean="0">
                <a:solidFill>
                  <a:schemeClr val="bg1">
                    <a:lumMod val="65000"/>
                  </a:schemeClr>
                </a:solidFill>
              </a:rPr>
              <a:t>Warrier</a:t>
            </a:r>
            <a:r>
              <a:rPr lang="en-US" sz="1200" dirty="0" smtClean="0">
                <a:solidFill>
                  <a:schemeClr val="bg1">
                    <a:lumMod val="65000"/>
                  </a:schemeClr>
                </a:solidFill>
              </a:rPr>
              <a:t> &amp; </a:t>
            </a:r>
            <a:r>
              <a:rPr lang="en-US" sz="1200" dirty="0" err="1" smtClean="0">
                <a:solidFill>
                  <a:schemeClr val="bg1">
                    <a:lumMod val="65000"/>
                  </a:schemeClr>
                </a:solidFill>
              </a:rPr>
              <a:t>Zatorre</a:t>
            </a:r>
            <a:r>
              <a:rPr lang="en-US" sz="1200" dirty="0" smtClean="0">
                <a:solidFill>
                  <a:schemeClr val="bg1">
                    <a:lumMod val="65000"/>
                  </a:schemeClr>
                </a:solidFill>
              </a:rPr>
              <a:t>, 2002)</a:t>
            </a:r>
            <a:br>
              <a:rPr lang="en-US" sz="1200" dirty="0" smtClean="0">
                <a:solidFill>
                  <a:schemeClr val="bg1">
                    <a:lumMod val="65000"/>
                  </a:schemeClr>
                </a:solidFill>
              </a:rPr>
            </a:br>
            <a:endParaRPr lang="en-US" sz="1200" dirty="0" smtClean="0">
              <a:solidFill>
                <a:schemeClr val="bg1">
                  <a:lumMod val="65000"/>
                </a:schemeClr>
              </a:solidFill>
            </a:endParaRPr>
          </a:p>
          <a:p>
            <a:pPr marL="114300" indent="0">
              <a:buNone/>
            </a:pPr>
            <a:r>
              <a:rPr lang="en-US" sz="1600" dirty="0" smtClean="0"/>
              <a:t>Alternatively, their attention might be heightened by the similar timbre, but still receive the memory trace aid from encoding specificity and similar contour.</a:t>
            </a:r>
          </a:p>
          <a:p>
            <a:pPr marL="114300" indent="0">
              <a:buNone/>
            </a:pPr>
            <a:endParaRPr lang="en-US" sz="1600" dirty="0" smtClean="0"/>
          </a:p>
          <a:p>
            <a:pPr marL="114300" indent="0">
              <a:buNone/>
            </a:pPr>
            <a:r>
              <a:rPr lang="en-US" sz="1600" dirty="0" smtClean="0"/>
              <a:t>Distinctly different timbre change does not aid in the memory trace.</a:t>
            </a:r>
          </a:p>
          <a:p>
            <a:pPr marL="114300" indent="0">
              <a:buNone/>
            </a:pPr>
            <a:endParaRPr lang="en-US" sz="1600" dirty="0"/>
          </a:p>
          <a:p>
            <a:pPr marL="114300" indent="0">
              <a:buNone/>
            </a:pPr>
            <a:endParaRPr lang="en-US" sz="1600" dirty="0"/>
          </a:p>
        </p:txBody>
      </p:sp>
    </p:spTree>
    <p:extLst>
      <p:ext uri="{BB962C8B-B14F-4D97-AF65-F5344CB8AC3E}">
        <p14:creationId xmlns:p14="http://schemas.microsoft.com/office/powerpoint/2010/main" val="12610641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pPr marL="114300" indent="0">
              <a:buNone/>
            </a:pPr>
            <a:r>
              <a:rPr lang="en-US" sz="2400" dirty="0" smtClean="0">
                <a:solidFill>
                  <a:srgbClr val="2F2B20"/>
                </a:solidFill>
              </a:rPr>
              <a:t>SC </a:t>
            </a:r>
            <a:r>
              <a:rPr lang="en-US" sz="2400" dirty="0">
                <a:solidFill>
                  <a:srgbClr val="2F2B20"/>
                </a:solidFill>
              </a:rPr>
              <a:t>discrimination </a:t>
            </a:r>
            <a:r>
              <a:rPr lang="en-US" sz="2400" dirty="0" smtClean="0">
                <a:solidFill>
                  <a:srgbClr val="2F2B20"/>
                </a:solidFill>
              </a:rPr>
              <a:t>is </a:t>
            </a:r>
            <a:r>
              <a:rPr lang="en-US" sz="2400" dirty="0">
                <a:solidFill>
                  <a:srgbClr val="2F2B20"/>
                </a:solidFill>
              </a:rPr>
              <a:t>an automatic or implicit procedural task.</a:t>
            </a:r>
            <a:br>
              <a:rPr lang="en-US" sz="2400" dirty="0">
                <a:solidFill>
                  <a:srgbClr val="2F2B20"/>
                </a:solidFill>
              </a:rPr>
            </a:br>
            <a:r>
              <a:rPr lang="en-US" sz="1400" dirty="0">
                <a:solidFill>
                  <a:srgbClr val="FFFFFF">
                    <a:lumMod val="65000"/>
                  </a:srgbClr>
                </a:solidFill>
              </a:rPr>
              <a:t>(</a:t>
            </a:r>
            <a:r>
              <a:rPr lang="en-US" sz="1400" dirty="0" smtClean="0">
                <a:solidFill>
                  <a:srgbClr val="FFFFFF">
                    <a:lumMod val="75000"/>
                  </a:srgbClr>
                </a:solidFill>
              </a:rPr>
              <a:t>Bartlett, </a:t>
            </a:r>
            <a:r>
              <a:rPr lang="en-US" sz="1400" dirty="0">
                <a:solidFill>
                  <a:srgbClr val="FFFFFF">
                    <a:lumMod val="75000"/>
                  </a:srgbClr>
                </a:solidFill>
              </a:rPr>
              <a:t>Halpern, &amp; Dowling, 1993; </a:t>
            </a:r>
            <a:r>
              <a:rPr lang="en-US" sz="1400" dirty="0">
                <a:solidFill>
                  <a:srgbClr val="FFFFFF">
                    <a:lumMod val="65000"/>
                  </a:srgbClr>
                </a:solidFill>
              </a:rPr>
              <a:t>Dowling, </a:t>
            </a:r>
            <a:r>
              <a:rPr lang="en-US" sz="1400" dirty="0" err="1">
                <a:solidFill>
                  <a:srgbClr val="FFFFFF">
                    <a:lumMod val="65000"/>
                  </a:srgbClr>
                </a:solidFill>
              </a:rPr>
              <a:t>Kwak</a:t>
            </a:r>
            <a:r>
              <a:rPr lang="en-US" sz="1400" dirty="0">
                <a:solidFill>
                  <a:srgbClr val="FFFFFF">
                    <a:lumMod val="65000"/>
                  </a:srgbClr>
                </a:solidFill>
              </a:rPr>
              <a:t>, &amp; Andrews, </a:t>
            </a:r>
            <a:r>
              <a:rPr lang="en-US" sz="1400" dirty="0" smtClean="0">
                <a:solidFill>
                  <a:srgbClr val="FFFFFF">
                    <a:lumMod val="65000"/>
                  </a:srgbClr>
                </a:solidFill>
              </a:rPr>
              <a:t>1995)</a:t>
            </a:r>
          </a:p>
          <a:p>
            <a:pPr marL="114300" indent="0">
              <a:buNone/>
            </a:pPr>
            <a:endParaRPr lang="en-US" sz="1800" dirty="0">
              <a:solidFill>
                <a:srgbClr val="FFFFFF">
                  <a:lumMod val="65000"/>
                </a:srgbClr>
              </a:solidFill>
            </a:endParaRPr>
          </a:p>
          <a:p>
            <a:pPr marL="114300" indent="0">
              <a:buNone/>
            </a:pPr>
            <a:r>
              <a:rPr lang="en-US" sz="2400" dirty="0" smtClean="0"/>
              <a:t>Participants felt they were guessing on T/SC discrimination, although on average they performed well above change.</a:t>
            </a:r>
          </a:p>
          <a:p>
            <a:pPr marL="114300" indent="0">
              <a:buNone/>
            </a:pPr>
            <a:endParaRPr lang="en-US" sz="2400" dirty="0"/>
          </a:p>
          <a:p>
            <a:pPr marL="114300" indent="0">
              <a:buNone/>
            </a:pPr>
            <a:r>
              <a:rPr lang="en-US" sz="2400" dirty="0" smtClean="0"/>
              <a:t>T/SC discrimination, as </a:t>
            </a:r>
            <a:r>
              <a:rPr lang="en-US" sz="2400" dirty="0"/>
              <a:t>an </a:t>
            </a:r>
            <a:r>
              <a:rPr lang="en-US" sz="2400" dirty="0" smtClean="0"/>
              <a:t>implicit procedural </a:t>
            </a:r>
            <a:r>
              <a:rPr lang="en-US" sz="2400" dirty="0" smtClean="0"/>
              <a:t>task does </a:t>
            </a:r>
            <a:r>
              <a:rPr lang="en-US" sz="2400" dirty="0"/>
              <a:t>not </a:t>
            </a:r>
            <a:r>
              <a:rPr lang="en-US" sz="2400" dirty="0" smtClean="0"/>
              <a:t>draw </a:t>
            </a:r>
            <a:r>
              <a:rPr lang="en-US" sz="2400" dirty="0"/>
              <a:t>on </a:t>
            </a:r>
            <a:r>
              <a:rPr lang="en-US" sz="2400" dirty="0" smtClean="0"/>
              <a:t>working-memory capacity</a:t>
            </a:r>
            <a:r>
              <a:rPr lang="en-US" sz="2400" dirty="0" smtClean="0"/>
              <a:t>, and </a:t>
            </a:r>
            <a:r>
              <a:rPr lang="en-US" sz="2400" dirty="0" smtClean="0"/>
              <a:t>is </a:t>
            </a:r>
            <a:r>
              <a:rPr lang="en-US" sz="2400" dirty="0"/>
              <a:t>more affected by </a:t>
            </a:r>
            <a:r>
              <a:rPr lang="en-US" sz="2400" dirty="0" smtClean="0"/>
              <a:t>expertise. </a:t>
            </a:r>
          </a:p>
          <a:p>
            <a:pPr marL="114300" indent="0">
              <a:buNone/>
            </a:pPr>
            <a:r>
              <a:rPr lang="en-US" sz="1400" dirty="0" smtClean="0">
                <a:solidFill>
                  <a:schemeClr val="bg1">
                    <a:lumMod val="65000"/>
                  </a:schemeClr>
                </a:solidFill>
              </a:rPr>
              <a:t>(Bartlett, </a:t>
            </a:r>
            <a:r>
              <a:rPr lang="en-US" sz="1400" dirty="0">
                <a:solidFill>
                  <a:schemeClr val="bg1">
                    <a:lumMod val="65000"/>
                  </a:schemeClr>
                </a:solidFill>
              </a:rPr>
              <a:t>Halpern, &amp; Dowling, </a:t>
            </a:r>
            <a:r>
              <a:rPr lang="en-US" sz="1400" dirty="0" smtClean="0">
                <a:solidFill>
                  <a:schemeClr val="bg1">
                    <a:lumMod val="65000"/>
                  </a:schemeClr>
                </a:solidFill>
              </a:rPr>
              <a:t>1993)</a:t>
            </a:r>
            <a:endParaRPr lang="en-US" sz="1800" dirty="0">
              <a:solidFill>
                <a:schemeClr val="bg1">
                  <a:lumMod val="65000"/>
                </a:schemeClr>
              </a:solidFill>
            </a:endParaRPr>
          </a:p>
        </p:txBody>
      </p:sp>
    </p:spTree>
    <p:extLst>
      <p:ext uri="{BB962C8B-B14F-4D97-AF65-F5344CB8AC3E}">
        <p14:creationId xmlns:p14="http://schemas.microsoft.com/office/powerpoint/2010/main" val="222479835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a:t>
            </a:r>
            <a:endParaRPr lang="en-US" dirty="0"/>
          </a:p>
        </p:txBody>
      </p:sp>
      <p:sp>
        <p:nvSpPr>
          <p:cNvPr id="3" name="Content Placeholder 2"/>
          <p:cNvSpPr>
            <a:spLocks noGrp="1"/>
          </p:cNvSpPr>
          <p:nvPr>
            <p:ph idx="1"/>
          </p:nvPr>
        </p:nvSpPr>
        <p:spPr/>
        <p:txBody>
          <a:bodyPr>
            <a:normAutofit/>
          </a:bodyPr>
          <a:lstStyle/>
          <a:p>
            <a:r>
              <a:rPr lang="en-US" dirty="0" smtClean="0"/>
              <a:t>Low variability among melodies. Melodies were short, all in major keys, same tempo, and all ended on the tonic. There was only variation in keys, melodic contour, timbre, and time signature (4/4, 3/4, 6/8). </a:t>
            </a:r>
          </a:p>
          <a:p>
            <a:pPr marL="114300" indent="0">
              <a:buNone/>
            </a:pPr>
            <a:endParaRPr lang="en-US" dirty="0"/>
          </a:p>
          <a:p>
            <a:r>
              <a:rPr lang="en-US" dirty="0"/>
              <a:t>Use of MIDI and artificial </a:t>
            </a:r>
            <a:r>
              <a:rPr lang="en-US" dirty="0" smtClean="0"/>
              <a:t>timbres, instead of live excerpts.</a:t>
            </a:r>
          </a:p>
          <a:p>
            <a:pPr marL="114300" indent="0">
              <a:buNone/>
            </a:pPr>
            <a:endParaRPr lang="en-US" dirty="0"/>
          </a:p>
          <a:p>
            <a:r>
              <a:rPr lang="en-US" dirty="0" smtClean="0"/>
              <a:t>Possible differences between musicians with a lot of experience verses actual professionals.</a:t>
            </a:r>
          </a:p>
          <a:p>
            <a:endParaRPr lang="en-US" dirty="0" smtClean="0"/>
          </a:p>
          <a:p>
            <a:r>
              <a:rPr lang="en-US" dirty="0" smtClean="0"/>
              <a:t>Lack of balance across delay conditions.</a:t>
            </a:r>
            <a:endParaRPr lang="en-US" dirty="0"/>
          </a:p>
          <a:p>
            <a:endParaRPr lang="en-US" dirty="0"/>
          </a:p>
          <a:p>
            <a:endParaRPr lang="en-US" dirty="0" smtClean="0"/>
          </a:p>
          <a:p>
            <a:pPr marL="114300" indent="0">
              <a:buNone/>
            </a:pPr>
            <a:endParaRPr lang="en-US" dirty="0"/>
          </a:p>
        </p:txBody>
      </p:sp>
    </p:spTree>
    <p:extLst>
      <p:ext uri="{BB962C8B-B14F-4D97-AF65-F5344CB8AC3E}">
        <p14:creationId xmlns:p14="http://schemas.microsoft.com/office/powerpoint/2010/main" val="18425925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Terms</a:t>
            </a:r>
            <a:endParaRPr lang="en-US" dirty="0"/>
          </a:p>
        </p:txBody>
      </p:sp>
      <p:sp>
        <p:nvSpPr>
          <p:cNvPr id="3" name="Content Placeholder 2"/>
          <p:cNvSpPr>
            <a:spLocks noGrp="1"/>
          </p:cNvSpPr>
          <p:nvPr>
            <p:ph idx="1"/>
          </p:nvPr>
        </p:nvSpPr>
        <p:spPr/>
        <p:txBody>
          <a:bodyPr/>
          <a:lstStyle/>
          <a:p>
            <a:r>
              <a:rPr lang="en-US" sz="3200" b="1" dirty="0"/>
              <a:t>Melody: </a:t>
            </a:r>
            <a:r>
              <a:rPr lang="en-US" sz="2800" dirty="0" smtClean="0"/>
              <a:t>the relationships </a:t>
            </a:r>
            <a:r>
              <a:rPr lang="en-US" sz="2800" dirty="0"/>
              <a:t>among pitches and their timings, essentially giving the melody its identity</a:t>
            </a:r>
            <a:r>
              <a:rPr lang="en-US" sz="2800" dirty="0" smtClean="0"/>
              <a:t>.</a:t>
            </a:r>
            <a:endParaRPr lang="en-US" sz="2800" dirty="0"/>
          </a:p>
          <a:p>
            <a:pPr marL="114300" indent="0">
              <a:buNone/>
            </a:pPr>
            <a:endParaRPr lang="en-US" dirty="0" smtClean="0"/>
          </a:p>
          <a:p>
            <a:pPr marL="114300" indent="0">
              <a:buNone/>
            </a:pP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9881" t="35556" r="24524" b="39630"/>
          <a:stretch/>
        </p:blipFill>
        <p:spPr>
          <a:xfrm>
            <a:off x="-76200" y="3581400"/>
            <a:ext cx="8523514" cy="1813761"/>
          </a:xfrm>
          <a:prstGeom prst="rect">
            <a:avLst/>
          </a:prstGeom>
        </p:spPr>
      </p:pic>
      <p:sp>
        <p:nvSpPr>
          <p:cNvPr id="5" name="TextBox 4"/>
          <p:cNvSpPr txBox="1"/>
          <p:nvPr/>
        </p:nvSpPr>
        <p:spPr>
          <a:xfrm>
            <a:off x="914400" y="3581400"/>
            <a:ext cx="1760867" cy="369332"/>
          </a:xfrm>
          <a:prstGeom prst="rect">
            <a:avLst/>
          </a:prstGeom>
          <a:noFill/>
        </p:spPr>
        <p:txBody>
          <a:bodyPr wrap="none" rtlCol="0">
            <a:spAutoFit/>
          </a:bodyPr>
          <a:lstStyle/>
          <a:p>
            <a:r>
              <a:rPr lang="en-US" dirty="0" smtClean="0"/>
              <a:t>Melodic Contour</a:t>
            </a:r>
            <a:endParaRPr lang="en-US" dirty="0"/>
          </a:p>
        </p:txBody>
      </p:sp>
      <p:sp>
        <p:nvSpPr>
          <p:cNvPr id="6" name="TextBox 5"/>
          <p:cNvSpPr txBox="1"/>
          <p:nvPr/>
        </p:nvSpPr>
        <p:spPr>
          <a:xfrm>
            <a:off x="914400" y="5334000"/>
            <a:ext cx="1639103" cy="369332"/>
          </a:xfrm>
          <a:prstGeom prst="rect">
            <a:avLst/>
          </a:prstGeom>
          <a:noFill/>
        </p:spPr>
        <p:txBody>
          <a:bodyPr wrap="none" rtlCol="0">
            <a:spAutoFit/>
          </a:bodyPr>
          <a:lstStyle/>
          <a:p>
            <a:r>
              <a:rPr lang="en-US" dirty="0" smtClean="0"/>
              <a:t>Interval Pattern</a:t>
            </a:r>
          </a:p>
        </p:txBody>
      </p:sp>
    </p:spTree>
    <p:extLst>
      <p:ext uri="{BB962C8B-B14F-4D97-AF65-F5344CB8AC3E}">
        <p14:creationId xmlns:p14="http://schemas.microsoft.com/office/powerpoint/2010/main" val="5673370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3" name="Content Placeholder 2"/>
          <p:cNvSpPr>
            <a:spLocks noGrp="1"/>
          </p:cNvSpPr>
          <p:nvPr>
            <p:ph idx="1"/>
          </p:nvPr>
        </p:nvSpPr>
        <p:spPr/>
        <p:txBody>
          <a:bodyPr>
            <a:normAutofit fontScale="92500" lnSpcReduction="10000"/>
          </a:bodyPr>
          <a:lstStyle/>
          <a:p>
            <a:r>
              <a:rPr lang="en-US" sz="2800" dirty="0" smtClean="0"/>
              <a:t>Look at the long term effects of similar timbre change on melody recognition.</a:t>
            </a:r>
          </a:p>
          <a:p>
            <a:endParaRPr lang="en-US" sz="2800" dirty="0"/>
          </a:p>
          <a:p>
            <a:r>
              <a:rPr lang="en-US" sz="2800" dirty="0" smtClean="0"/>
              <a:t>Continue research on surface feature change effects on T/SC discrimination tasks.</a:t>
            </a:r>
          </a:p>
          <a:p>
            <a:pPr marL="114300" indent="0">
              <a:buNone/>
            </a:pPr>
            <a:endParaRPr lang="en-US" sz="2800" dirty="0" smtClean="0"/>
          </a:p>
          <a:p>
            <a:r>
              <a:rPr lang="en-US" sz="2800" dirty="0" smtClean="0"/>
              <a:t>Look at the effects of similar timbre change in other implicit procedural tasks.</a:t>
            </a:r>
          </a:p>
          <a:p>
            <a:endParaRPr lang="en-US" sz="2800" dirty="0"/>
          </a:p>
          <a:p>
            <a:r>
              <a:rPr lang="en-US" sz="2800" dirty="0" smtClean="0"/>
              <a:t>Distributed vs massed learning  and surface feature changes. </a:t>
            </a:r>
            <a:r>
              <a:rPr lang="en-US" sz="1500" dirty="0" smtClean="0">
                <a:solidFill>
                  <a:schemeClr val="bg1">
                    <a:lumMod val="75000"/>
                  </a:schemeClr>
                </a:solidFill>
              </a:rPr>
              <a:t>(Lange </a:t>
            </a:r>
            <a:r>
              <a:rPr lang="en-US" sz="1500" dirty="0">
                <a:solidFill>
                  <a:schemeClr val="bg1">
                    <a:lumMod val="75000"/>
                  </a:schemeClr>
                </a:solidFill>
              </a:rPr>
              <a:t>&amp; </a:t>
            </a:r>
            <a:r>
              <a:rPr lang="en-US" sz="1500" dirty="0" err="1">
                <a:solidFill>
                  <a:schemeClr val="bg1">
                    <a:lumMod val="75000"/>
                  </a:schemeClr>
                </a:solidFill>
              </a:rPr>
              <a:t>Czernochowski</a:t>
            </a:r>
            <a:r>
              <a:rPr lang="en-US" sz="1500" dirty="0">
                <a:solidFill>
                  <a:schemeClr val="bg1">
                    <a:lumMod val="75000"/>
                  </a:schemeClr>
                </a:solidFill>
              </a:rPr>
              <a:t>, </a:t>
            </a:r>
            <a:r>
              <a:rPr lang="en-US" sz="1500" dirty="0" smtClean="0">
                <a:solidFill>
                  <a:schemeClr val="bg1">
                    <a:lumMod val="75000"/>
                  </a:schemeClr>
                </a:solidFill>
              </a:rPr>
              <a:t>2013)</a:t>
            </a:r>
            <a:endParaRPr lang="en-US" sz="1700" dirty="0" smtClean="0">
              <a:solidFill>
                <a:schemeClr val="bg1">
                  <a:lumMod val="75000"/>
                </a:schemeClr>
              </a:solidFill>
            </a:endParaRPr>
          </a:p>
          <a:p>
            <a:endParaRPr lang="en-US" sz="2800" dirty="0"/>
          </a:p>
        </p:txBody>
      </p:sp>
    </p:spTree>
    <p:extLst>
      <p:ext uri="{BB962C8B-B14F-4D97-AF65-F5344CB8AC3E}">
        <p14:creationId xmlns:p14="http://schemas.microsoft.com/office/powerpoint/2010/main" val="25397797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43200" y="2819400"/>
            <a:ext cx="4800600" cy="1143000"/>
          </a:xfrm>
        </p:spPr>
        <p:txBody>
          <a:bodyPr/>
          <a:lstStyle/>
          <a:p>
            <a:r>
              <a:rPr lang="en-US" dirty="0" smtClean="0"/>
              <a:t>Questions?</a:t>
            </a:r>
            <a:endParaRPr lang="en-US" dirty="0"/>
          </a:p>
        </p:txBody>
      </p:sp>
    </p:spTree>
    <p:extLst>
      <p:ext uri="{BB962C8B-B14F-4D97-AF65-F5344CB8AC3E}">
        <p14:creationId xmlns:p14="http://schemas.microsoft.com/office/powerpoint/2010/main" val="144761402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457200" y="1219200"/>
            <a:ext cx="7620000" cy="5486400"/>
          </a:xfrm>
        </p:spPr>
        <p:txBody>
          <a:bodyPr>
            <a:normAutofit fontScale="92500" lnSpcReduction="10000"/>
          </a:bodyPr>
          <a:lstStyle/>
          <a:p>
            <a:r>
              <a:rPr lang="en-US" dirty="0"/>
              <a:t>Encoding specificity: items are better remembered when the context </a:t>
            </a:r>
            <a:r>
              <a:rPr lang="en-US" dirty="0" smtClean="0"/>
              <a:t>they are learned in matches </a:t>
            </a:r>
            <a:r>
              <a:rPr lang="en-US" dirty="0"/>
              <a:t>the context the item was learned in. </a:t>
            </a:r>
            <a:r>
              <a:rPr lang="en-US" sz="1500" dirty="0" err="1">
                <a:solidFill>
                  <a:schemeClr val="bg1">
                    <a:lumMod val="65000"/>
                  </a:schemeClr>
                </a:solidFill>
              </a:rPr>
              <a:t>Tulving</a:t>
            </a:r>
            <a:r>
              <a:rPr lang="en-US" sz="1500" dirty="0">
                <a:solidFill>
                  <a:schemeClr val="bg1">
                    <a:lumMod val="65000"/>
                  </a:schemeClr>
                </a:solidFill>
              </a:rPr>
              <a:t> &amp; Thomson, 1973; Godden &amp; </a:t>
            </a:r>
            <a:r>
              <a:rPr lang="en-US" sz="1500" dirty="0" err="1">
                <a:solidFill>
                  <a:schemeClr val="bg1">
                    <a:lumMod val="65000"/>
                  </a:schemeClr>
                </a:solidFill>
              </a:rPr>
              <a:t>Baddeley</a:t>
            </a:r>
            <a:r>
              <a:rPr lang="en-US" sz="1500" dirty="0">
                <a:solidFill>
                  <a:schemeClr val="bg1">
                    <a:lumMod val="65000"/>
                  </a:schemeClr>
                </a:solidFill>
              </a:rPr>
              <a:t>, 1975</a:t>
            </a:r>
            <a:r>
              <a:rPr lang="en-US" sz="1500" dirty="0" smtClean="0">
                <a:solidFill>
                  <a:schemeClr val="bg1">
                    <a:lumMod val="65000"/>
                  </a:schemeClr>
                </a:solidFill>
              </a:rPr>
              <a:t>.</a:t>
            </a:r>
            <a:endParaRPr lang="en-US" dirty="0" smtClean="0"/>
          </a:p>
          <a:p>
            <a:pPr marL="114300" indent="0">
              <a:buNone/>
            </a:pPr>
            <a:endParaRPr lang="en-US" dirty="0" smtClean="0"/>
          </a:p>
          <a:p>
            <a:r>
              <a:rPr lang="en-US" dirty="0" smtClean="0"/>
              <a:t>Listeners are sensitive to global timbre of a song and are able to accurately identify popular songs going on only 100ms of exposure. </a:t>
            </a:r>
            <a:r>
              <a:rPr lang="en-US" sz="1500" dirty="0" err="1" smtClean="0">
                <a:solidFill>
                  <a:schemeClr val="bg1">
                    <a:lumMod val="65000"/>
                  </a:schemeClr>
                </a:solidFill>
              </a:rPr>
              <a:t>Schellenberg</a:t>
            </a:r>
            <a:r>
              <a:rPr lang="en-US" sz="1500" dirty="0" smtClean="0">
                <a:solidFill>
                  <a:schemeClr val="bg1">
                    <a:lumMod val="65000"/>
                  </a:schemeClr>
                </a:solidFill>
              </a:rPr>
              <a:t>, Iverson, &amp; McKinnon, 1999.</a:t>
            </a:r>
          </a:p>
          <a:p>
            <a:pPr marL="114300" indent="0">
              <a:buNone/>
            </a:pPr>
            <a:endParaRPr lang="en-US" sz="1500" dirty="0" smtClean="0">
              <a:solidFill>
                <a:schemeClr val="bg1">
                  <a:lumMod val="65000"/>
                </a:schemeClr>
              </a:solidFill>
            </a:endParaRPr>
          </a:p>
          <a:p>
            <a:r>
              <a:rPr lang="en-US" dirty="0" smtClean="0"/>
              <a:t>Changing the timbre of a melody leads to lower melody recognition.</a:t>
            </a:r>
            <a:br>
              <a:rPr lang="en-US" dirty="0" smtClean="0"/>
            </a:br>
            <a:r>
              <a:rPr lang="en-US" sz="1500" dirty="0" smtClean="0">
                <a:solidFill>
                  <a:schemeClr val="bg1">
                    <a:lumMod val="65000"/>
                  </a:schemeClr>
                </a:solidFill>
              </a:rPr>
              <a:t>Radvansky, et al., 1995; Poulin-Charronnat et al., 2004; </a:t>
            </a:r>
            <a:r>
              <a:rPr lang="en-US" sz="1500" dirty="0" err="1" smtClean="0">
                <a:solidFill>
                  <a:schemeClr val="bg1">
                    <a:lumMod val="65000"/>
                  </a:schemeClr>
                </a:solidFill>
              </a:rPr>
              <a:t>Trainor</a:t>
            </a:r>
            <a:r>
              <a:rPr lang="en-US" sz="1500" dirty="0" smtClean="0">
                <a:solidFill>
                  <a:schemeClr val="bg1">
                    <a:lumMod val="65000"/>
                  </a:schemeClr>
                </a:solidFill>
              </a:rPr>
              <a:t>, Wu, &amp;Tsang, </a:t>
            </a:r>
            <a:r>
              <a:rPr lang="en-US" sz="1500" dirty="0">
                <a:solidFill>
                  <a:schemeClr val="bg1">
                    <a:lumMod val="65000"/>
                  </a:schemeClr>
                </a:solidFill>
              </a:rPr>
              <a:t>2004; Halpern &amp; </a:t>
            </a:r>
            <a:r>
              <a:rPr lang="en-US" sz="1500" dirty="0" err="1">
                <a:solidFill>
                  <a:schemeClr val="bg1">
                    <a:lumMod val="65000"/>
                  </a:schemeClr>
                </a:solidFill>
              </a:rPr>
              <a:t>Müllensiefen</a:t>
            </a:r>
            <a:r>
              <a:rPr lang="en-US" sz="1500" dirty="0">
                <a:solidFill>
                  <a:schemeClr val="bg1">
                    <a:lumMod val="65000"/>
                  </a:schemeClr>
                </a:solidFill>
              </a:rPr>
              <a:t>, </a:t>
            </a:r>
            <a:r>
              <a:rPr lang="en-US" sz="1500" dirty="0" smtClean="0">
                <a:solidFill>
                  <a:schemeClr val="bg1">
                    <a:lumMod val="65000"/>
                  </a:schemeClr>
                </a:solidFill>
              </a:rPr>
              <a:t>2008; </a:t>
            </a:r>
            <a:r>
              <a:rPr lang="en-US" sz="1500" dirty="0">
                <a:solidFill>
                  <a:schemeClr val="bg1">
                    <a:lumMod val="65000"/>
                  </a:schemeClr>
                </a:solidFill>
              </a:rPr>
              <a:t>Lange &amp; </a:t>
            </a:r>
            <a:r>
              <a:rPr lang="en-US" sz="1500" dirty="0" smtClean="0">
                <a:solidFill>
                  <a:schemeClr val="bg1">
                    <a:lumMod val="65000"/>
                  </a:schemeClr>
                </a:solidFill>
              </a:rPr>
              <a:t>Czernochowski, 2013.</a:t>
            </a:r>
          </a:p>
          <a:p>
            <a:pPr marL="114300" indent="0">
              <a:buNone/>
            </a:pPr>
            <a:endParaRPr lang="en-US" sz="1500" dirty="0" smtClean="0">
              <a:solidFill>
                <a:schemeClr val="bg1">
                  <a:lumMod val="65000"/>
                </a:schemeClr>
              </a:solidFill>
            </a:endParaRPr>
          </a:p>
          <a:p>
            <a:pPr marL="114300" indent="0">
              <a:buNone/>
            </a:pPr>
            <a:endParaRPr lang="en-US" sz="1500" dirty="0" smtClean="0">
              <a:solidFill>
                <a:schemeClr val="bg1">
                  <a:lumMod val="65000"/>
                </a:schemeClr>
              </a:solidFill>
            </a:endParaRPr>
          </a:p>
          <a:p>
            <a:r>
              <a:rPr lang="en-US" dirty="0" smtClean="0"/>
              <a:t>Changing the timbre of a melody influences explicit memory, but not implicit memory.</a:t>
            </a:r>
            <a:r>
              <a:rPr lang="en-US" sz="1500" dirty="0" smtClean="0">
                <a:solidFill>
                  <a:schemeClr val="bg1">
                    <a:lumMod val="65000"/>
                  </a:schemeClr>
                </a:solidFill>
              </a:rPr>
              <a:t> Peretz, Gaudreau, &amp; Bonnel, </a:t>
            </a:r>
            <a:r>
              <a:rPr lang="en-US" sz="1500" dirty="0">
                <a:solidFill>
                  <a:schemeClr val="bg1">
                    <a:lumMod val="65000"/>
                  </a:schemeClr>
                </a:solidFill>
              </a:rPr>
              <a:t>1998; Halpern &amp; </a:t>
            </a:r>
            <a:r>
              <a:rPr lang="en-US" sz="1500" dirty="0" err="1">
                <a:solidFill>
                  <a:schemeClr val="bg1">
                    <a:lumMod val="65000"/>
                  </a:schemeClr>
                </a:solidFill>
              </a:rPr>
              <a:t>Müllensiefen</a:t>
            </a:r>
            <a:r>
              <a:rPr lang="en-US" sz="1500" dirty="0">
                <a:solidFill>
                  <a:schemeClr val="bg1">
                    <a:lumMod val="65000"/>
                  </a:schemeClr>
                </a:solidFill>
              </a:rPr>
              <a:t>, </a:t>
            </a:r>
            <a:r>
              <a:rPr lang="en-US" sz="1500" dirty="0" smtClean="0">
                <a:solidFill>
                  <a:schemeClr val="bg1">
                    <a:lumMod val="65000"/>
                  </a:schemeClr>
                </a:solidFill>
              </a:rPr>
              <a:t>2008.</a:t>
            </a:r>
          </a:p>
          <a:p>
            <a:pPr marL="114300" indent="0">
              <a:buNone/>
            </a:pPr>
            <a:endParaRPr lang="en-US" sz="1500" dirty="0" smtClean="0">
              <a:solidFill>
                <a:schemeClr val="bg1">
                  <a:lumMod val="65000"/>
                </a:schemeClr>
              </a:solidFill>
            </a:endParaRPr>
          </a:p>
          <a:p>
            <a:r>
              <a:rPr lang="en-US" dirty="0" smtClean="0"/>
              <a:t>The effects of timbre change are consistent over long periods of time. </a:t>
            </a:r>
            <a:r>
              <a:rPr lang="en-US" dirty="0"/>
              <a:t>	</a:t>
            </a:r>
            <a:br>
              <a:rPr lang="en-US" dirty="0"/>
            </a:br>
            <a:r>
              <a:rPr lang="en-US" sz="1500" dirty="0" err="1" smtClean="0">
                <a:solidFill>
                  <a:schemeClr val="bg1">
                    <a:lumMod val="65000"/>
                  </a:schemeClr>
                </a:solidFill>
              </a:rPr>
              <a:t>Schellenberg</a:t>
            </a:r>
            <a:r>
              <a:rPr lang="en-US" sz="1500" dirty="0" smtClean="0">
                <a:solidFill>
                  <a:schemeClr val="bg1">
                    <a:lumMod val="65000"/>
                  </a:schemeClr>
                </a:solidFill>
              </a:rPr>
              <a:t> &amp; </a:t>
            </a:r>
            <a:r>
              <a:rPr lang="en-US" sz="1500" dirty="0" err="1" smtClean="0">
                <a:solidFill>
                  <a:schemeClr val="bg1">
                    <a:lumMod val="65000"/>
                  </a:schemeClr>
                </a:solidFill>
              </a:rPr>
              <a:t>Habashi</a:t>
            </a:r>
            <a:r>
              <a:rPr lang="en-US" sz="1500" dirty="0" smtClean="0">
                <a:solidFill>
                  <a:schemeClr val="bg1">
                    <a:lumMod val="65000"/>
                  </a:schemeClr>
                </a:solidFill>
              </a:rPr>
              <a:t>, 2015.</a:t>
            </a:r>
          </a:p>
          <a:p>
            <a:pPr marL="114300" indent="0">
              <a:buNone/>
            </a:pPr>
            <a:endParaRPr lang="en-US" sz="1200" dirty="0">
              <a:solidFill>
                <a:schemeClr val="bg1">
                  <a:lumMod val="65000"/>
                </a:schemeClr>
              </a:solidFill>
            </a:endParaRPr>
          </a:p>
        </p:txBody>
      </p:sp>
    </p:spTree>
    <p:extLst>
      <p:ext uri="{BB962C8B-B14F-4D97-AF65-F5344CB8AC3E}">
        <p14:creationId xmlns:p14="http://schemas.microsoft.com/office/powerpoint/2010/main" val="359106486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457200" y="1295400"/>
            <a:ext cx="7620000" cy="5334000"/>
          </a:xfrm>
        </p:spPr>
        <p:txBody>
          <a:bodyPr>
            <a:normAutofit/>
          </a:bodyPr>
          <a:lstStyle/>
          <a:p>
            <a:r>
              <a:rPr lang="en-US" sz="2400" b="1" dirty="0"/>
              <a:t>Lim &amp; </a:t>
            </a:r>
            <a:r>
              <a:rPr lang="en-US" sz="2400" b="1" dirty="0" smtClean="0"/>
              <a:t>Goh, 2012</a:t>
            </a:r>
          </a:p>
          <a:p>
            <a:r>
              <a:rPr lang="en-US" sz="1800" u="sng" dirty="0" smtClean="0"/>
              <a:t>Experiment 2</a:t>
            </a:r>
            <a:r>
              <a:rPr lang="en-US" sz="1800" dirty="0" smtClean="0"/>
              <a:t>: Examines the indexical effect of timbre on </a:t>
            </a:r>
            <a:r>
              <a:rPr lang="en-US" sz="1800" dirty="0"/>
              <a:t>melody </a:t>
            </a:r>
            <a:r>
              <a:rPr lang="en-US" sz="1800" dirty="0" smtClean="0"/>
              <a:t>recognition. First paper </a:t>
            </a:r>
            <a:r>
              <a:rPr lang="en-US" sz="1800" dirty="0"/>
              <a:t>to include Similar </a:t>
            </a:r>
            <a:r>
              <a:rPr lang="en-US" sz="1800" dirty="0" smtClean="0"/>
              <a:t>timbre change, as well as Same and Different timbre change.</a:t>
            </a:r>
          </a:p>
        </p:txBody>
      </p:sp>
    </p:spTree>
    <p:extLst>
      <p:ext uri="{BB962C8B-B14F-4D97-AF65-F5344CB8AC3E}">
        <p14:creationId xmlns:p14="http://schemas.microsoft.com/office/powerpoint/2010/main" val="244253764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457200" y="1295400"/>
            <a:ext cx="7620000" cy="5334000"/>
          </a:xfrm>
        </p:spPr>
        <p:txBody>
          <a:bodyPr>
            <a:normAutofit/>
          </a:bodyPr>
          <a:lstStyle/>
          <a:p>
            <a:r>
              <a:rPr lang="en-US" sz="2400" b="1" dirty="0"/>
              <a:t>Lim &amp; </a:t>
            </a:r>
            <a:r>
              <a:rPr lang="en-US" sz="2400" b="1" dirty="0" smtClean="0"/>
              <a:t>Goh, 2012</a:t>
            </a:r>
            <a:endParaRPr lang="en-US" sz="1800" dirty="0" smtClean="0"/>
          </a:p>
          <a:p>
            <a:r>
              <a:rPr lang="en-US" sz="1800" dirty="0" smtClean="0"/>
              <a:t>“Study-then-test” framework.</a:t>
            </a:r>
          </a:p>
          <a:p>
            <a:r>
              <a:rPr lang="en-US" sz="1800" dirty="0" smtClean="0"/>
              <a:t>Study 24 melodies in one specific timbre. Recognition test with 24 new and 24 old melodies in either Same, Similar, or Different timbre: </a:t>
            </a:r>
          </a:p>
          <a:p>
            <a:endParaRPr lang="en-US" sz="1800" dirty="0" smtClean="0"/>
          </a:p>
          <a:p>
            <a:r>
              <a:rPr lang="en-US" sz="1800" dirty="0" smtClean="0"/>
              <a:t>Experience: 0 – 5 years = </a:t>
            </a:r>
            <a:r>
              <a:rPr lang="en-US" sz="1800" dirty="0" err="1" smtClean="0"/>
              <a:t>Nonmusician</a:t>
            </a:r>
            <a:r>
              <a:rPr lang="en-US" sz="1800" dirty="0" smtClean="0"/>
              <a:t>; 5+ years = Musician .</a:t>
            </a:r>
          </a:p>
          <a:p>
            <a:pPr marL="114300" indent="0">
              <a:buNone/>
            </a:pPr>
            <a:endParaRPr lang="en-US" dirty="0" smtClean="0"/>
          </a:p>
          <a:p>
            <a:pPr marL="114300" indent="0">
              <a:buNone/>
            </a:pPr>
            <a:endParaRPr lang="en-US" dirty="0" smtClean="0"/>
          </a:p>
          <a:p>
            <a:pPr marL="114300" indent="0">
              <a:buNone/>
            </a:pPr>
            <a:endParaRPr lang="en-US" dirty="0"/>
          </a:p>
          <a:p>
            <a:pPr marL="114300" indent="0">
              <a:buNone/>
            </a:pPr>
            <a:endParaRPr lang="en-US" dirty="0" smtClean="0"/>
          </a:p>
          <a:p>
            <a:pPr marL="114300" indent="0">
              <a:buNone/>
            </a:pPr>
            <a:endParaRPr lang="en-US" dirty="0" smtClean="0"/>
          </a:p>
          <a:p>
            <a:pPr marL="114300" indent="0">
              <a:buNone/>
            </a:pPr>
            <a:endParaRPr lang="en-US" dirty="0" smtClean="0"/>
          </a:p>
        </p:txBody>
      </p:sp>
      <p:pic>
        <p:nvPicPr>
          <p:cNvPr id="4" name="Picture 3"/>
          <p:cNvPicPr>
            <a:picLocks noChangeAspect="1"/>
          </p:cNvPicPr>
          <p:nvPr/>
        </p:nvPicPr>
        <p:blipFill>
          <a:blip r:embed="rId2"/>
          <a:stretch>
            <a:fillRect/>
          </a:stretch>
        </p:blipFill>
        <p:spPr>
          <a:xfrm>
            <a:off x="1524000" y="3645838"/>
            <a:ext cx="5486400" cy="3212162"/>
          </a:xfrm>
          <a:prstGeom prst="rect">
            <a:avLst/>
          </a:prstGeom>
        </p:spPr>
      </p:pic>
    </p:spTree>
    <p:extLst>
      <p:ext uri="{BB962C8B-B14F-4D97-AF65-F5344CB8AC3E}">
        <p14:creationId xmlns:p14="http://schemas.microsoft.com/office/powerpoint/2010/main" val="415313625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457200" y="1295400"/>
            <a:ext cx="7620000" cy="5334000"/>
          </a:xfrm>
        </p:spPr>
        <p:txBody>
          <a:bodyPr>
            <a:normAutofit/>
          </a:bodyPr>
          <a:lstStyle/>
          <a:p>
            <a:r>
              <a:rPr lang="en-US" sz="2400" b="1" dirty="0"/>
              <a:t>Lim &amp; </a:t>
            </a:r>
            <a:r>
              <a:rPr lang="en-US" sz="2400" b="1" dirty="0" smtClean="0"/>
              <a:t>Goh, 2012</a:t>
            </a:r>
            <a:endParaRPr lang="en-US" sz="1800" dirty="0" smtClean="0"/>
          </a:p>
          <a:p>
            <a:pPr marL="114300" indent="0">
              <a:buNone/>
            </a:pPr>
            <a:endParaRPr lang="en-US" dirty="0" smtClean="0"/>
          </a:p>
          <a:p>
            <a:pPr marL="114300" indent="0">
              <a:buNone/>
            </a:pPr>
            <a:r>
              <a:rPr lang="en-US" sz="2800" u="sng" dirty="0" smtClean="0"/>
              <a:t>Results:</a:t>
            </a:r>
            <a:br>
              <a:rPr lang="en-US" sz="2800" u="sng" dirty="0" smtClean="0"/>
            </a:br>
            <a:endParaRPr lang="en-US" sz="2800" u="sng" dirty="0" smtClean="0"/>
          </a:p>
          <a:p>
            <a:r>
              <a:rPr lang="en-US" sz="2400" dirty="0" smtClean="0"/>
              <a:t>Same and Similar timbre changes were not significantly different from each other, but both were significantly higher than Different timbre change.</a:t>
            </a:r>
          </a:p>
          <a:p>
            <a:endParaRPr lang="en-US" sz="2400" dirty="0" smtClean="0"/>
          </a:p>
          <a:p>
            <a:r>
              <a:rPr lang="en-US" sz="2400" dirty="0" smtClean="0"/>
              <a:t>Musicians had higher overall performance than </a:t>
            </a:r>
            <a:r>
              <a:rPr lang="en-US" sz="2400" dirty="0" err="1" smtClean="0"/>
              <a:t>Nonmusicians</a:t>
            </a:r>
            <a:r>
              <a:rPr lang="en-US" sz="2400" dirty="0" smtClean="0"/>
              <a:t>, but the effects of timbre change were similar for both groups.</a:t>
            </a:r>
          </a:p>
        </p:txBody>
      </p:sp>
    </p:spTree>
    <p:extLst>
      <p:ext uri="{BB962C8B-B14F-4D97-AF65-F5344CB8AC3E}">
        <p14:creationId xmlns:p14="http://schemas.microsoft.com/office/powerpoint/2010/main" val="144508597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normAutofit/>
          </a:bodyPr>
          <a:lstStyle/>
          <a:p>
            <a:pPr marL="571500" indent="-457200">
              <a:buFont typeface="Arial" pitchFamily="34" charset="0"/>
              <a:buAutoNum type="arabicParenR"/>
            </a:pPr>
            <a:r>
              <a:rPr lang="en-US" dirty="0"/>
              <a:t>Will the findings of Lim &amp; </a:t>
            </a:r>
            <a:r>
              <a:rPr lang="en-US" dirty="0" err="1"/>
              <a:t>Goh</a:t>
            </a:r>
            <a:r>
              <a:rPr lang="en-US" dirty="0"/>
              <a:t> (2012) replicate under more structured and realistic </a:t>
            </a:r>
            <a:r>
              <a:rPr lang="en-US" dirty="0" smtClean="0"/>
              <a:t>methods?</a:t>
            </a:r>
          </a:p>
          <a:p>
            <a:pPr marL="571500" indent="-457200">
              <a:buFont typeface="Arial" pitchFamily="34" charset="0"/>
              <a:buAutoNum type="arabicParenR"/>
            </a:pPr>
            <a:endParaRPr lang="en-US" dirty="0" smtClean="0"/>
          </a:p>
          <a:p>
            <a:pPr marL="571500" indent="-457200">
              <a:buFont typeface="Arial" pitchFamily="34" charset="0"/>
              <a:buAutoNum type="arabicParenR"/>
            </a:pPr>
            <a:r>
              <a:rPr lang="en-US" dirty="0" smtClean="0"/>
              <a:t>Is </a:t>
            </a:r>
            <a:r>
              <a:rPr lang="en-US" dirty="0"/>
              <a:t>there a difference between musicians with a lot of experience, musicians with a few years of experience, and those with little to no experience in melody recognition with timbre </a:t>
            </a:r>
            <a:r>
              <a:rPr lang="en-US" dirty="0" smtClean="0"/>
              <a:t>change?</a:t>
            </a:r>
          </a:p>
          <a:p>
            <a:pPr marL="571500" indent="-457200">
              <a:buFont typeface="Arial" pitchFamily="34" charset="0"/>
              <a:buAutoNum type="arabicParenR"/>
            </a:pPr>
            <a:endParaRPr lang="en-US" dirty="0" smtClean="0"/>
          </a:p>
          <a:p>
            <a:pPr marL="571500" indent="-457200">
              <a:buFont typeface="Arial" pitchFamily="34" charset="0"/>
              <a:buAutoNum type="arabicParenR"/>
            </a:pPr>
            <a:r>
              <a:rPr lang="en-US" dirty="0" smtClean="0"/>
              <a:t>What are the effects of timbre change on recognition that requires more sensitivity to </a:t>
            </a:r>
            <a:r>
              <a:rPr lang="en-US" dirty="0"/>
              <a:t>pitch-interval pattern information, </a:t>
            </a:r>
            <a:r>
              <a:rPr lang="en-US" dirty="0" smtClean="0"/>
              <a:t>rather than overall contour information?</a:t>
            </a:r>
          </a:p>
          <a:p>
            <a:pPr marL="114300" indent="0">
              <a:buNone/>
            </a:pPr>
            <a:endParaRPr lang="en-US" dirty="0"/>
          </a:p>
        </p:txBody>
      </p:sp>
    </p:spTree>
    <p:extLst>
      <p:ext uri="{BB962C8B-B14F-4D97-AF65-F5344CB8AC3E}">
        <p14:creationId xmlns:p14="http://schemas.microsoft.com/office/powerpoint/2010/main" val="163940662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Experiment Changes</a:t>
            </a:r>
            <a:endParaRPr lang="en-US" dirty="0"/>
          </a:p>
        </p:txBody>
      </p:sp>
      <p:sp>
        <p:nvSpPr>
          <p:cNvPr id="3" name="Content Placeholder 2"/>
          <p:cNvSpPr>
            <a:spLocks noGrp="1"/>
          </p:cNvSpPr>
          <p:nvPr>
            <p:ph idx="1"/>
          </p:nvPr>
        </p:nvSpPr>
        <p:spPr/>
        <p:txBody>
          <a:bodyPr>
            <a:normAutofit/>
          </a:bodyPr>
          <a:lstStyle/>
          <a:p>
            <a:pPr marL="114300" indent="0">
              <a:buNone/>
            </a:pPr>
            <a:r>
              <a:rPr lang="en-US" dirty="0" smtClean="0"/>
              <a:t>1) Transpose all test melodies. </a:t>
            </a:r>
            <a:r>
              <a:rPr lang="en-US" sz="1200" dirty="0" smtClean="0">
                <a:solidFill>
                  <a:srgbClr val="FFFFFF">
                    <a:lumMod val="65000"/>
                  </a:srgbClr>
                </a:solidFill>
              </a:rPr>
              <a:t>(Dowling, </a:t>
            </a:r>
            <a:r>
              <a:rPr lang="en-US" sz="1200" dirty="0" err="1" smtClean="0">
                <a:solidFill>
                  <a:srgbClr val="FFFFFF">
                    <a:lumMod val="65000"/>
                  </a:srgbClr>
                </a:solidFill>
              </a:rPr>
              <a:t>Kwak</a:t>
            </a:r>
            <a:r>
              <a:rPr lang="en-US" sz="1200" dirty="0" smtClean="0">
                <a:solidFill>
                  <a:srgbClr val="FFFFFF">
                    <a:lumMod val="65000"/>
                  </a:srgbClr>
                </a:solidFill>
              </a:rPr>
              <a:t>, &amp; Andrews, 1995)</a:t>
            </a:r>
            <a:endParaRPr lang="en-US" dirty="0" smtClean="0"/>
          </a:p>
          <a:p>
            <a:pPr marL="114300" indent="0">
              <a:buNone/>
            </a:pPr>
            <a:endParaRPr lang="en-US" dirty="0" smtClean="0"/>
          </a:p>
          <a:p>
            <a:pPr marL="114300" indent="0">
              <a:buNone/>
            </a:pPr>
            <a:r>
              <a:rPr lang="en-US" dirty="0" smtClean="0"/>
              <a:t>2) Continuous running memory task. </a:t>
            </a:r>
            <a:br>
              <a:rPr lang="en-US" dirty="0" smtClean="0"/>
            </a:br>
            <a:r>
              <a:rPr lang="en-US" sz="1200" dirty="0" smtClean="0">
                <a:solidFill>
                  <a:schemeClr val="bg1">
                    <a:lumMod val="65000"/>
                  </a:schemeClr>
                </a:solidFill>
              </a:rPr>
              <a:t>(</a:t>
            </a:r>
            <a:r>
              <a:rPr lang="en-US" sz="1200" dirty="0">
                <a:solidFill>
                  <a:srgbClr val="FFFFFF">
                    <a:lumMod val="65000"/>
                  </a:srgbClr>
                </a:solidFill>
              </a:rPr>
              <a:t>Dowling, </a:t>
            </a:r>
            <a:r>
              <a:rPr lang="en-US" sz="1200" dirty="0" err="1">
                <a:solidFill>
                  <a:srgbClr val="FFFFFF">
                    <a:lumMod val="65000"/>
                  </a:srgbClr>
                </a:solidFill>
              </a:rPr>
              <a:t>Kwak</a:t>
            </a:r>
            <a:r>
              <a:rPr lang="en-US" sz="1200" dirty="0">
                <a:solidFill>
                  <a:srgbClr val="FFFFFF">
                    <a:lumMod val="65000"/>
                  </a:srgbClr>
                </a:solidFill>
              </a:rPr>
              <a:t>, &amp; Andrews, </a:t>
            </a:r>
            <a:r>
              <a:rPr lang="en-US" sz="1200" dirty="0" smtClean="0">
                <a:solidFill>
                  <a:srgbClr val="FFFFFF">
                    <a:lumMod val="65000"/>
                  </a:srgbClr>
                </a:solidFill>
              </a:rPr>
              <a:t>1995; </a:t>
            </a:r>
            <a:r>
              <a:rPr lang="en-US" sz="1200" dirty="0" smtClean="0">
                <a:solidFill>
                  <a:schemeClr val="bg1">
                    <a:lumMod val="65000"/>
                  </a:schemeClr>
                </a:solidFill>
              </a:rPr>
              <a:t>Shepard &amp; Teghtsoonian, 1961)</a:t>
            </a:r>
            <a:endParaRPr lang="en-US" dirty="0" smtClean="0">
              <a:solidFill>
                <a:schemeClr val="bg1">
                  <a:lumMod val="65000"/>
                </a:schemeClr>
              </a:solidFill>
            </a:endParaRPr>
          </a:p>
          <a:p>
            <a:pPr marL="114300" indent="0">
              <a:buNone/>
            </a:pPr>
            <a:endParaRPr lang="en-US" dirty="0" smtClean="0"/>
          </a:p>
          <a:p>
            <a:pPr marL="114300" indent="0">
              <a:buNone/>
            </a:pPr>
            <a:r>
              <a:rPr lang="en-US" dirty="0" smtClean="0"/>
              <a:t>3) More distinct levels of expertise. </a:t>
            </a:r>
            <a:r>
              <a:rPr lang="en-US" sz="1200" dirty="0">
                <a:solidFill>
                  <a:schemeClr val="bg1">
                    <a:lumMod val="65000"/>
                  </a:schemeClr>
                </a:solidFill>
              </a:rPr>
              <a:t>(</a:t>
            </a:r>
            <a:r>
              <a:rPr lang="en-US" sz="1200" dirty="0" smtClean="0">
                <a:solidFill>
                  <a:schemeClr val="bg1">
                    <a:lumMod val="65000"/>
                  </a:schemeClr>
                </a:solidFill>
              </a:rPr>
              <a:t>Dowling, 1986)</a:t>
            </a:r>
            <a:endParaRPr lang="en-US" sz="2400" dirty="0" smtClean="0"/>
          </a:p>
          <a:p>
            <a:pPr marL="114300" indent="0">
              <a:buNone/>
            </a:pPr>
            <a:r>
              <a:rPr lang="en-US" dirty="0" smtClean="0"/>
              <a:t>	-Highly trained musician: 10+ years of music training.</a:t>
            </a:r>
          </a:p>
          <a:p>
            <a:pPr marL="114300" indent="0">
              <a:buNone/>
            </a:pPr>
            <a:r>
              <a:rPr lang="en-US" dirty="0" smtClean="0"/>
              <a:t>	-Moderate </a:t>
            </a:r>
            <a:r>
              <a:rPr lang="en-US" dirty="0"/>
              <a:t>musician: 2 – 9 years of music training.</a:t>
            </a:r>
          </a:p>
          <a:p>
            <a:pPr marL="114300" indent="0">
              <a:buNone/>
            </a:pPr>
            <a:r>
              <a:rPr lang="en-US" dirty="0" smtClean="0"/>
              <a:t>	-</a:t>
            </a:r>
            <a:r>
              <a:rPr lang="en-US" dirty="0" err="1" smtClean="0"/>
              <a:t>Nonmusician</a:t>
            </a:r>
            <a:r>
              <a:rPr lang="en-US" dirty="0"/>
              <a:t>: Less than 2 years of music training.</a:t>
            </a:r>
          </a:p>
          <a:p>
            <a:pPr marL="114300" indent="0">
              <a:buNone/>
            </a:pPr>
            <a:endParaRPr lang="en-US" dirty="0" smtClean="0"/>
          </a:p>
          <a:p>
            <a:pPr marL="114300" indent="0">
              <a:buNone/>
            </a:pPr>
            <a:r>
              <a:rPr lang="en-US" dirty="0" smtClean="0"/>
              <a:t>4) Explore timbre change effects on similar contour lures.</a:t>
            </a:r>
            <a:r>
              <a:rPr lang="en-US" dirty="0"/>
              <a:t/>
            </a:r>
            <a:br>
              <a:rPr lang="en-US" dirty="0"/>
            </a:br>
            <a:r>
              <a:rPr lang="en-US" sz="1200" dirty="0" smtClean="0">
                <a:solidFill>
                  <a:srgbClr val="FFFFFF">
                    <a:lumMod val="65000"/>
                  </a:srgbClr>
                </a:solidFill>
              </a:rPr>
              <a:t>(Dowling</a:t>
            </a:r>
            <a:r>
              <a:rPr lang="en-US" sz="1200" dirty="0">
                <a:solidFill>
                  <a:srgbClr val="FFFFFF">
                    <a:lumMod val="65000"/>
                  </a:srgbClr>
                </a:solidFill>
              </a:rPr>
              <a:t>, </a:t>
            </a:r>
            <a:r>
              <a:rPr lang="en-US" sz="1200" dirty="0" err="1">
                <a:solidFill>
                  <a:srgbClr val="FFFFFF">
                    <a:lumMod val="65000"/>
                  </a:srgbClr>
                </a:solidFill>
              </a:rPr>
              <a:t>Kwak</a:t>
            </a:r>
            <a:r>
              <a:rPr lang="en-US" sz="1200" dirty="0">
                <a:solidFill>
                  <a:srgbClr val="FFFFFF">
                    <a:lumMod val="65000"/>
                  </a:srgbClr>
                </a:solidFill>
              </a:rPr>
              <a:t>, &amp; Andrews, </a:t>
            </a:r>
            <a:r>
              <a:rPr lang="en-US" sz="1200" dirty="0" smtClean="0">
                <a:solidFill>
                  <a:srgbClr val="FFFFFF">
                    <a:lumMod val="65000"/>
                  </a:srgbClr>
                </a:solidFill>
              </a:rPr>
              <a:t>1995)</a:t>
            </a:r>
            <a:endParaRPr lang="en-US" dirty="0" smtClean="0"/>
          </a:p>
        </p:txBody>
      </p:sp>
    </p:spTree>
    <p:extLst>
      <p:ext uri="{BB962C8B-B14F-4D97-AF65-F5344CB8AC3E}">
        <p14:creationId xmlns:p14="http://schemas.microsoft.com/office/powerpoint/2010/main" val="18372251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Adjacency</Template>
  <TotalTime>5092</TotalTime>
  <Words>1251</Words>
  <Application>Microsoft Office PowerPoint</Application>
  <PresentationFormat>On-screen Show (4:3)</PresentationFormat>
  <Paragraphs>234</Paragraphs>
  <Slides>31</Slides>
  <Notes>0</Notes>
  <HiddenSlides>0</HiddenSlides>
  <MMClips>9</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Adjacency</vt:lpstr>
      <vt:lpstr>Effects of Timbre Encoding Specificity for Musicians and Nonmusicians</vt:lpstr>
      <vt:lpstr>Important Terms</vt:lpstr>
      <vt:lpstr>Important Terms</vt:lpstr>
      <vt:lpstr>Literature Review</vt:lpstr>
      <vt:lpstr>Literature Review</vt:lpstr>
      <vt:lpstr>Literature Review</vt:lpstr>
      <vt:lpstr>Literature Review</vt:lpstr>
      <vt:lpstr>Research Questions</vt:lpstr>
      <vt:lpstr>Current Experiment Changes</vt:lpstr>
      <vt:lpstr>Design (Continued)</vt:lpstr>
      <vt:lpstr>Design (Continued)</vt:lpstr>
      <vt:lpstr>Example</vt:lpstr>
      <vt:lpstr>Demographics</vt:lpstr>
      <vt:lpstr>Design</vt:lpstr>
      <vt:lpstr>Results: Overall</vt:lpstr>
      <vt:lpstr>Results </vt:lpstr>
      <vt:lpstr>Results </vt:lpstr>
      <vt:lpstr>Results: T/DC </vt:lpstr>
      <vt:lpstr>Results: T/SC</vt:lpstr>
      <vt:lpstr>Results </vt:lpstr>
      <vt:lpstr>Results: T/SC</vt:lpstr>
      <vt:lpstr>Results: Hits &amp; False Alarms</vt:lpstr>
      <vt:lpstr>Results: Hits &amp; False Alarms</vt:lpstr>
      <vt:lpstr>Results: Hits &amp; False Alarms</vt:lpstr>
      <vt:lpstr>Discussion</vt:lpstr>
      <vt:lpstr>Discussion</vt:lpstr>
      <vt:lpstr>Discussion</vt:lpstr>
      <vt:lpstr>Discussion</vt:lpstr>
      <vt:lpstr>Limitations</vt:lpstr>
      <vt:lpstr>Future Directions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Timbre Encoding Specificity for Musicians and Nonmusicians.</dc:title>
  <dc:creator>Kieth</dc:creator>
  <cp:lastModifiedBy>Kieth</cp:lastModifiedBy>
  <cp:revision>199</cp:revision>
  <dcterms:created xsi:type="dcterms:W3CDTF">2018-11-05T20:59:49Z</dcterms:created>
  <dcterms:modified xsi:type="dcterms:W3CDTF">2019-09-26T02:25:34Z</dcterms:modified>
</cp:coreProperties>
</file>

<file path=docProps/thumbnail.jpeg>
</file>